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9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CE166-BF5A-4528-A123-0D7B03791084}" type="datetimeFigureOut">
              <a:rPr lang="ru-RU" smtClean="0"/>
              <a:t>10.11.2018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DF06-40EA-40C7-B859-7137F68135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537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CE166-BF5A-4528-A123-0D7B03791084}" type="datetimeFigureOut">
              <a:rPr lang="ru-RU" smtClean="0"/>
              <a:t>10.11.2018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DF06-40EA-40C7-B859-7137F68135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952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CE166-BF5A-4528-A123-0D7B03791084}" type="datetimeFigureOut">
              <a:rPr lang="ru-RU" smtClean="0"/>
              <a:t>10.11.2018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DF06-40EA-40C7-B859-7137F68135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726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CE166-BF5A-4528-A123-0D7B03791084}" type="datetimeFigureOut">
              <a:rPr lang="ru-RU" smtClean="0"/>
              <a:t>10.11.2018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DF06-40EA-40C7-B859-7137F68135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560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CE166-BF5A-4528-A123-0D7B03791084}" type="datetimeFigureOut">
              <a:rPr lang="ru-RU" smtClean="0"/>
              <a:t>10.11.2018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DF06-40EA-40C7-B859-7137F68135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285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CE166-BF5A-4528-A123-0D7B03791084}" type="datetimeFigureOut">
              <a:rPr lang="ru-RU" smtClean="0"/>
              <a:t>10.11.2018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DF06-40EA-40C7-B859-7137F68135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19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CE166-BF5A-4528-A123-0D7B03791084}" type="datetimeFigureOut">
              <a:rPr lang="ru-RU" smtClean="0"/>
              <a:t>10.11.2018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DF06-40EA-40C7-B859-7137F68135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677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CE166-BF5A-4528-A123-0D7B03791084}" type="datetimeFigureOut">
              <a:rPr lang="ru-RU" smtClean="0"/>
              <a:t>10.11.2018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DF06-40EA-40C7-B859-7137F68135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258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CE166-BF5A-4528-A123-0D7B03791084}" type="datetimeFigureOut">
              <a:rPr lang="ru-RU" smtClean="0"/>
              <a:t>10.11.2018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DF06-40EA-40C7-B859-7137F68135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981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CE166-BF5A-4528-A123-0D7B03791084}" type="datetimeFigureOut">
              <a:rPr lang="ru-RU" smtClean="0"/>
              <a:t>10.11.2018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DF06-40EA-40C7-B859-7137F68135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391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CE166-BF5A-4528-A123-0D7B03791084}" type="datetimeFigureOut">
              <a:rPr lang="ru-RU" smtClean="0"/>
              <a:t>10.11.2018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DF06-40EA-40C7-B859-7137F68135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681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CE166-BF5A-4528-A123-0D7B03791084}" type="datetimeFigureOut">
              <a:rPr lang="ru-RU" smtClean="0"/>
              <a:t>10.11.2018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DDF06-40EA-40C7-B859-7137F68135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022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нутый угол 3"/>
          <p:cNvSpPr/>
          <p:nvPr/>
        </p:nvSpPr>
        <p:spPr>
          <a:xfrm>
            <a:off x="161100" y="164593"/>
            <a:ext cx="11854116" cy="6510528"/>
          </a:xfrm>
          <a:prstGeom prst="foldedCorner">
            <a:avLst/>
          </a:prstGeom>
          <a:solidFill>
            <a:srgbClr val="FFFFCC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alt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altLang="ru-RU" sz="5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Родительское собрание </a:t>
            </a:r>
          </a:p>
          <a:p>
            <a:pPr algn="ctr"/>
            <a:endParaRPr lang="ru-RU" altLang="ru-RU" sz="5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6000"/>
              </a:lnSpc>
            </a:pPr>
            <a:r>
              <a:rPr lang="ru-RU" altLang="ru-RU" sz="4400" b="1" dirty="0" smtClean="0">
                <a:solidFill>
                  <a:srgbClr val="D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«Знакомство с технологией </a:t>
            </a:r>
          </a:p>
          <a:p>
            <a:pPr algn="ctr">
              <a:lnSpc>
                <a:spcPct val="96000"/>
              </a:lnSpc>
            </a:pPr>
            <a:r>
              <a:rPr lang="ru-RU" altLang="ru-RU" sz="4400" b="1" dirty="0" smtClean="0">
                <a:solidFill>
                  <a:srgbClr val="D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деятельностного метода</a:t>
            </a:r>
          </a:p>
          <a:p>
            <a:pPr algn="ctr"/>
            <a:r>
              <a:rPr lang="ru-RU" altLang="ru-RU" sz="4400" b="1" dirty="0" smtClean="0">
                <a:solidFill>
                  <a:srgbClr val="D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(технология «Ситуация»)</a:t>
            </a:r>
            <a:endParaRPr lang="ru-RU" altLang="ru-RU" sz="3600" b="1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altLang="ru-RU" sz="3600" b="1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altLang="ru-RU" sz="36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МАДОУ д/с № 136 «Тополёк»</a:t>
            </a:r>
            <a:endParaRPr lang="ru-RU" altLang="ru-RU" sz="36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altLang="ru-RU" sz="36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altLang="ru-RU" sz="36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ород Краснодар</a:t>
            </a:r>
          </a:p>
          <a:p>
            <a:pPr algn="r"/>
            <a:r>
              <a:rPr lang="ru-RU" altLang="ru-RU" sz="36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ноября 2018 год</a:t>
            </a:r>
            <a:endParaRPr lang="ru-RU" altLang="ru-RU" sz="36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9" descr="C:\Users\Gubina\Desktop\РАЗОБРАТЬ!\1331763696_f2050af246b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196" y="4292283"/>
            <a:ext cx="3708400" cy="221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746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40829" y="91005"/>
            <a:ext cx="28457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  <a:endParaRPr lang="ru-RU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 flipH="1">
            <a:off x="3535582" y="429529"/>
            <a:ext cx="588201" cy="307807"/>
          </a:xfrm>
          <a:prstGeom prst="straightConnector1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7186609" y="444366"/>
            <a:ext cx="805247" cy="292970"/>
          </a:xfrm>
          <a:prstGeom prst="straightConnector1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534824" y="476139"/>
            <a:ext cx="30007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B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209552" y="414170"/>
            <a:ext cx="24925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B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Помощник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C:\Documents and Settings\Ирина\Мои документы\Мои рисунки\Организатор клипов (Microsoft)\j023342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751" y="1024453"/>
            <a:ext cx="2054904" cy="208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5" descr="фея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01958" y="1062906"/>
            <a:ext cx="1707729" cy="2011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11" name="Text Box 33"/>
          <p:cNvSpPr txBox="1">
            <a:spLocks noChangeArrowheads="1"/>
          </p:cNvSpPr>
          <p:nvPr/>
        </p:nvSpPr>
        <p:spPr bwMode="auto">
          <a:xfrm>
            <a:off x="215698" y="3192480"/>
            <a:ext cx="5124398" cy="1323439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600" dirty="0">
                <a:solidFill>
                  <a:srgbClr val="0000CC"/>
                </a:solidFill>
                <a:cs typeface="Arial" charset="0"/>
              </a:rPr>
              <a:t>Моделирует образовательные ситуации; </a:t>
            </a:r>
          </a:p>
          <a:p>
            <a:pPr eaLnBrk="1" hangingPunct="1"/>
            <a:r>
              <a:rPr lang="ru-RU" sz="1600" dirty="0">
                <a:solidFill>
                  <a:srgbClr val="0000CC"/>
                </a:solidFill>
                <a:cs typeface="Arial" charset="0"/>
              </a:rPr>
              <a:t>Выбирает способы и средства;</a:t>
            </a:r>
          </a:p>
          <a:p>
            <a:pPr eaLnBrk="1" hangingPunct="1"/>
            <a:r>
              <a:rPr lang="ru-RU" sz="1600" dirty="0">
                <a:solidFill>
                  <a:srgbClr val="0000CC"/>
                </a:solidFill>
                <a:cs typeface="Arial" charset="0"/>
              </a:rPr>
              <a:t>Организует образовательный процесс;</a:t>
            </a:r>
          </a:p>
          <a:p>
            <a:pPr eaLnBrk="1" hangingPunct="1"/>
            <a:r>
              <a:rPr lang="ru-RU" sz="1600" dirty="0">
                <a:solidFill>
                  <a:srgbClr val="0000CC"/>
                </a:solidFill>
                <a:cs typeface="Arial" charset="0"/>
              </a:rPr>
              <a:t>Задает детям вопросы;</a:t>
            </a:r>
          </a:p>
          <a:p>
            <a:pPr eaLnBrk="1" hangingPunct="1"/>
            <a:r>
              <a:rPr lang="ru-RU" sz="1600" dirty="0">
                <a:solidFill>
                  <a:srgbClr val="0000CC"/>
                </a:solidFill>
                <a:cs typeface="Arial" charset="0"/>
              </a:rPr>
              <a:t>Предлагает игры и задания.</a:t>
            </a:r>
          </a:p>
        </p:txBody>
      </p:sp>
      <p:sp>
        <p:nvSpPr>
          <p:cNvPr id="12" name="Text Box 33"/>
          <p:cNvSpPr txBox="1">
            <a:spLocks noChangeArrowheads="1"/>
          </p:cNvSpPr>
          <p:nvPr/>
        </p:nvSpPr>
        <p:spPr bwMode="auto">
          <a:xfrm>
            <a:off x="6656206" y="3192480"/>
            <a:ext cx="5306623" cy="1569660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600" dirty="0">
                <a:solidFill>
                  <a:srgbClr val="0000CC"/>
                </a:solidFill>
                <a:cs typeface="Arial" charset="0"/>
              </a:rPr>
              <a:t>Создает комфортную среду;</a:t>
            </a:r>
          </a:p>
          <a:p>
            <a:pPr eaLnBrk="1" hangingPunct="1"/>
            <a:r>
              <a:rPr lang="ru-RU" sz="1600" dirty="0">
                <a:solidFill>
                  <a:srgbClr val="0000CC"/>
                </a:solidFill>
                <a:cs typeface="Arial" charset="0"/>
              </a:rPr>
              <a:t>Отвечает на вопросы детей;</a:t>
            </a:r>
          </a:p>
          <a:p>
            <a:pPr eaLnBrk="1" hangingPunct="1"/>
            <a:r>
              <a:rPr lang="ru-RU" sz="1600" dirty="0">
                <a:solidFill>
                  <a:srgbClr val="0000CC"/>
                </a:solidFill>
                <a:cs typeface="Arial" charset="0"/>
              </a:rPr>
              <a:t>В ситуации затруднения помогает каждому ребенку получить результат;</a:t>
            </a:r>
          </a:p>
          <a:p>
            <a:pPr eaLnBrk="1" hangingPunct="1"/>
            <a:r>
              <a:rPr lang="ru-RU" sz="1600" dirty="0">
                <a:solidFill>
                  <a:srgbClr val="0000CC"/>
                </a:solidFill>
                <a:cs typeface="Arial" charset="0"/>
              </a:rPr>
              <a:t>Замечает и фиксирует успех ребенка;</a:t>
            </a:r>
          </a:p>
          <a:p>
            <a:pPr eaLnBrk="1" hangingPunct="1"/>
            <a:r>
              <a:rPr lang="ru-RU" sz="1600" dirty="0">
                <a:solidFill>
                  <a:srgbClr val="0000CC"/>
                </a:solidFill>
                <a:cs typeface="Arial" charset="0"/>
              </a:rPr>
              <a:t>Поддерживает веру в свои силы.</a:t>
            </a:r>
          </a:p>
        </p:txBody>
      </p:sp>
      <p:sp>
        <p:nvSpPr>
          <p:cNvPr id="13" name="Text Box 34"/>
          <p:cNvSpPr txBox="1">
            <a:spLocks noChangeArrowheads="1"/>
          </p:cNvSpPr>
          <p:nvPr/>
        </p:nvSpPr>
        <p:spPr bwMode="auto">
          <a:xfrm>
            <a:off x="6272784" y="4879771"/>
            <a:ext cx="5919216" cy="1938992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dirty="0">
                <a:solidFill>
                  <a:srgbClr val="BC0000"/>
                </a:solidFill>
                <a:cs typeface="Arial" charset="0"/>
              </a:rPr>
              <a:t>Если детям психологически комфортно в детском саду, если они свободно обращаются за помощью к взрослым или сверстникам, не бояться высказывать свои мнения, обсуждать различные проблемы, </a:t>
            </a:r>
            <a:r>
              <a:rPr lang="ru-RU" sz="2000" b="1" dirty="0">
                <a:solidFill>
                  <a:srgbClr val="BC0000"/>
                </a:solidFill>
                <a:cs typeface="Arial" charset="0"/>
              </a:rPr>
              <a:t>значит, воспитателю удалась роль помощника.</a:t>
            </a:r>
          </a:p>
        </p:txBody>
      </p:sp>
      <p:sp>
        <p:nvSpPr>
          <p:cNvPr id="16" name="Text Box 34"/>
          <p:cNvSpPr txBox="1">
            <a:spLocks noChangeArrowheads="1"/>
          </p:cNvSpPr>
          <p:nvPr/>
        </p:nvSpPr>
        <p:spPr bwMode="auto">
          <a:xfrm>
            <a:off x="215698" y="5033659"/>
            <a:ext cx="5040312" cy="1323439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dirty="0">
                <a:solidFill>
                  <a:srgbClr val="BC0000"/>
                </a:solidFill>
                <a:cs typeface="Arial" charset="0"/>
              </a:rPr>
              <a:t>Если ребенок говорит: </a:t>
            </a:r>
            <a:r>
              <a:rPr lang="ru-RU" sz="2000" b="1" dirty="0">
                <a:solidFill>
                  <a:srgbClr val="BC0000"/>
                </a:solidFill>
                <a:cs typeface="Arial" charset="0"/>
              </a:rPr>
              <a:t>«Хочу узнать!», «Хочу </a:t>
            </a:r>
            <a:r>
              <a:rPr lang="ru-RU" sz="2000" b="1" dirty="0" err="1">
                <a:solidFill>
                  <a:srgbClr val="BC0000"/>
                </a:solidFill>
                <a:cs typeface="Arial" charset="0"/>
              </a:rPr>
              <a:t>научиться!»,.«Как</a:t>
            </a:r>
            <a:r>
              <a:rPr lang="ru-RU" sz="2000" b="1" dirty="0">
                <a:solidFill>
                  <a:srgbClr val="BC0000"/>
                </a:solidFill>
                <a:cs typeface="Arial" charset="0"/>
              </a:rPr>
              <a:t> интересно!»</a:t>
            </a:r>
            <a:r>
              <a:rPr lang="ru-RU" sz="2000" dirty="0">
                <a:solidFill>
                  <a:srgbClr val="BC0000"/>
                </a:solidFill>
                <a:cs typeface="Arial" charset="0"/>
              </a:rPr>
              <a:t>, значит, воспитателю удалось исполнить роль организатора.</a:t>
            </a:r>
          </a:p>
        </p:txBody>
      </p:sp>
    </p:spTree>
    <p:extLst>
      <p:ext uri="{BB962C8B-B14F-4D97-AF65-F5344CB8AC3E}">
        <p14:creationId xmlns:p14="http://schemas.microsoft.com/office/powerpoint/2010/main" val="3444650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9152" y="2377440"/>
            <a:ext cx="788613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296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71588" y="1147287"/>
            <a:ext cx="970121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«Ситуация» </a:t>
            </a:r>
            <a:endParaRPr lang="ru-RU" altLang="ru-RU" sz="3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defRPr/>
            </a:pPr>
            <a:r>
              <a:rPr lang="ru-RU" altLang="ru-RU" sz="3200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32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новый педагогический </a:t>
            </a:r>
            <a:r>
              <a:rPr lang="ru-RU" altLang="ru-RU" sz="3200" b="1" u="sng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</a:t>
            </a:r>
            <a:r>
              <a:rPr lang="ru-RU" altLang="ru-RU" sz="32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altLang="ru-RU" sz="3200" b="1" dirty="0" smtClean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defRPr/>
            </a:pPr>
            <a:r>
              <a:rPr lang="ru-RU" altLang="ru-RU" sz="3200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 </a:t>
            </a:r>
            <a:r>
              <a:rPr lang="ru-RU" altLang="ru-RU" sz="32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</a:t>
            </a:r>
            <a:r>
              <a:rPr lang="ru-RU" altLang="ru-RU" sz="3200" b="1" i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поэтапно </a:t>
            </a:r>
            <a:r>
              <a:rPr lang="ru-RU" altLang="ru-RU" sz="32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altLang="ru-RU" sz="3200" b="1" i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 </a:t>
            </a:r>
            <a:r>
              <a:rPr lang="ru-RU" altLang="ru-RU" sz="32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у дошкольников </a:t>
            </a:r>
            <a:endParaRPr lang="ru-RU" altLang="ru-RU" sz="3200" b="1" dirty="0" smtClean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defRPr/>
            </a:pPr>
            <a:r>
              <a:rPr lang="ru-RU" altLang="ru-RU" sz="3200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 </a:t>
            </a:r>
            <a:r>
              <a:rPr lang="ru-RU" altLang="ru-RU" sz="32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выполнения </a:t>
            </a:r>
            <a:r>
              <a:rPr lang="ru-RU" altLang="ru-RU" sz="3200" b="1" u="sng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универсальных действий,  </a:t>
            </a:r>
            <a:r>
              <a:rPr lang="ru-RU" altLang="ru-RU" sz="32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лежащих в основе </a:t>
            </a:r>
            <a:endParaRPr lang="ru-RU" altLang="ru-RU" sz="3200" b="1" dirty="0" smtClean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defRPr/>
            </a:pPr>
            <a:r>
              <a:rPr lang="ru-RU" altLang="ru-RU" sz="3200" b="1" u="sng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механизмов </a:t>
            </a:r>
            <a:r>
              <a:rPr lang="ru-RU" altLang="ru-RU" sz="3200" b="1" u="sng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саморазвития личности.</a:t>
            </a:r>
            <a:endParaRPr lang="ru-RU" altLang="ru-RU" sz="3200" b="1" u="sng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829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9847" y="512064"/>
            <a:ext cx="109545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ru-RU" altLang="ru-RU" sz="3600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Схема-аксиома </a:t>
            </a:r>
          </a:p>
          <a:p>
            <a:pPr algn="ctr" eaLnBrk="0" hangingPunct="0"/>
            <a:r>
              <a:rPr lang="ru-RU" alt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«Рефлексивная самоорганизация»</a:t>
            </a:r>
            <a:endParaRPr lang="ru-RU" alt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http://news.flarus.ru/pix.php?pid=287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149329" y="595760"/>
            <a:ext cx="2165030" cy="2392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Oval 8"/>
          <p:cNvSpPr>
            <a:spLocks noChangeArrowheads="1"/>
          </p:cNvSpPr>
          <p:nvPr/>
        </p:nvSpPr>
        <p:spPr bwMode="auto">
          <a:xfrm>
            <a:off x="946150" y="3789363"/>
            <a:ext cx="2041525" cy="22320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grpSp>
        <p:nvGrpSpPr>
          <p:cNvPr id="30" name="Group 9"/>
          <p:cNvGrpSpPr>
            <a:grpSpLocks/>
          </p:cNvGrpSpPr>
          <p:nvPr/>
        </p:nvGrpSpPr>
        <p:grpSpPr bwMode="auto">
          <a:xfrm>
            <a:off x="1258888" y="3429000"/>
            <a:ext cx="1293812" cy="1246188"/>
            <a:chOff x="793" y="2102"/>
            <a:chExt cx="815" cy="785"/>
          </a:xfrm>
        </p:grpSpPr>
        <p:sp>
          <p:nvSpPr>
            <p:cNvPr id="31" name="Oval 10"/>
            <p:cNvSpPr>
              <a:spLocks noChangeArrowheads="1"/>
            </p:cNvSpPr>
            <p:nvPr/>
          </p:nvSpPr>
          <p:spPr bwMode="auto">
            <a:xfrm>
              <a:off x="793" y="2102"/>
              <a:ext cx="815" cy="78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32" name="Line 11"/>
            <p:cNvSpPr>
              <a:spLocks noChangeShapeType="1"/>
            </p:cNvSpPr>
            <p:nvPr/>
          </p:nvSpPr>
          <p:spPr bwMode="auto">
            <a:xfrm>
              <a:off x="938" y="2457"/>
              <a:ext cx="24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Text Box 12"/>
            <p:cNvSpPr txBox="1">
              <a:spLocks noChangeArrowheads="1"/>
            </p:cNvSpPr>
            <p:nvPr/>
          </p:nvSpPr>
          <p:spPr bwMode="auto">
            <a:xfrm>
              <a:off x="895" y="2441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1600" b="1">
                  <a:solidFill>
                    <a:srgbClr val="000000"/>
                  </a:solidFill>
                </a:rPr>
                <a:t>1</a:t>
              </a:r>
            </a:p>
          </p:txBody>
        </p:sp>
      </p:grpSp>
      <p:grpSp>
        <p:nvGrpSpPr>
          <p:cNvPr id="34" name="Group 14"/>
          <p:cNvGrpSpPr>
            <a:grpSpLocks/>
          </p:cNvGrpSpPr>
          <p:nvPr/>
        </p:nvGrpSpPr>
        <p:grpSpPr bwMode="auto">
          <a:xfrm>
            <a:off x="1604963" y="3535363"/>
            <a:ext cx="295275" cy="685800"/>
            <a:chOff x="1011" y="2169"/>
            <a:chExt cx="186" cy="432"/>
          </a:xfrm>
        </p:grpSpPr>
        <p:sp>
          <p:nvSpPr>
            <p:cNvPr id="35" name="Line 15"/>
            <p:cNvSpPr>
              <a:spLocks noChangeShapeType="1"/>
            </p:cNvSpPr>
            <p:nvPr/>
          </p:nvSpPr>
          <p:spPr bwMode="auto">
            <a:xfrm>
              <a:off x="1187" y="2273"/>
              <a:ext cx="0" cy="32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Text Box 16"/>
            <p:cNvSpPr txBox="1">
              <a:spLocks noChangeArrowheads="1"/>
            </p:cNvSpPr>
            <p:nvPr/>
          </p:nvSpPr>
          <p:spPr bwMode="auto">
            <a:xfrm>
              <a:off x="1011" y="2169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1600" b="1">
                  <a:solidFill>
                    <a:srgbClr val="000000"/>
                  </a:solidFill>
                </a:rPr>
                <a:t>2</a:t>
              </a:r>
            </a:p>
          </p:txBody>
        </p:sp>
      </p:grpSp>
      <p:grpSp>
        <p:nvGrpSpPr>
          <p:cNvPr id="37" name="Group 17"/>
          <p:cNvGrpSpPr>
            <a:grpSpLocks/>
          </p:cNvGrpSpPr>
          <p:nvPr/>
        </p:nvGrpSpPr>
        <p:grpSpPr bwMode="auto">
          <a:xfrm>
            <a:off x="1920875" y="3535363"/>
            <a:ext cx="671513" cy="1957387"/>
            <a:chOff x="1210" y="2169"/>
            <a:chExt cx="423" cy="1233"/>
          </a:xfrm>
        </p:grpSpPr>
        <p:sp>
          <p:nvSpPr>
            <p:cNvPr id="38" name="Line 18"/>
            <p:cNvSpPr>
              <a:spLocks noChangeShapeType="1"/>
            </p:cNvSpPr>
            <p:nvPr/>
          </p:nvSpPr>
          <p:spPr bwMode="auto">
            <a:xfrm flipH="1" flipV="1">
              <a:off x="1210" y="2381"/>
              <a:ext cx="423" cy="102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Line 19"/>
            <p:cNvSpPr>
              <a:spLocks noChangeShapeType="1"/>
            </p:cNvSpPr>
            <p:nvPr/>
          </p:nvSpPr>
          <p:spPr bwMode="auto">
            <a:xfrm>
              <a:off x="1213" y="2379"/>
              <a:ext cx="24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Text Box 20"/>
            <p:cNvSpPr txBox="1">
              <a:spLocks noChangeArrowheads="1"/>
            </p:cNvSpPr>
            <p:nvPr/>
          </p:nvSpPr>
          <p:spPr bwMode="auto">
            <a:xfrm>
              <a:off x="1257" y="2169"/>
              <a:ext cx="19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1600" b="1">
                  <a:solidFill>
                    <a:srgbClr val="000000"/>
                  </a:solidFill>
                </a:rPr>
                <a:t>6</a:t>
              </a:r>
            </a:p>
          </p:txBody>
        </p:sp>
      </p:grpSp>
      <p:grpSp>
        <p:nvGrpSpPr>
          <p:cNvPr id="41" name="Group 21"/>
          <p:cNvGrpSpPr>
            <a:grpSpLocks/>
          </p:cNvGrpSpPr>
          <p:nvPr/>
        </p:nvGrpSpPr>
        <p:grpSpPr bwMode="auto">
          <a:xfrm>
            <a:off x="1319213" y="5180013"/>
            <a:ext cx="463550" cy="642937"/>
            <a:chOff x="831" y="3205"/>
            <a:chExt cx="292" cy="405"/>
          </a:xfrm>
        </p:grpSpPr>
        <p:sp>
          <p:nvSpPr>
            <p:cNvPr id="42" name="Line 22"/>
            <p:cNvSpPr>
              <a:spLocks noChangeShapeType="1"/>
            </p:cNvSpPr>
            <p:nvPr/>
          </p:nvSpPr>
          <p:spPr bwMode="auto">
            <a:xfrm>
              <a:off x="831" y="3406"/>
              <a:ext cx="27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Text Box 23"/>
            <p:cNvSpPr txBox="1">
              <a:spLocks noChangeArrowheads="1"/>
            </p:cNvSpPr>
            <p:nvPr/>
          </p:nvSpPr>
          <p:spPr bwMode="auto">
            <a:xfrm>
              <a:off x="857" y="3398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1600" b="1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4" name="Text Box 24"/>
            <p:cNvSpPr txBox="1">
              <a:spLocks noChangeArrowheads="1"/>
            </p:cNvSpPr>
            <p:nvPr/>
          </p:nvSpPr>
          <p:spPr bwMode="auto">
            <a:xfrm>
              <a:off x="888" y="3205"/>
              <a:ext cx="23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b="1">
                  <a:solidFill>
                    <a:srgbClr val="333399"/>
                  </a:solidFill>
                </a:rPr>
                <a:t>И</a:t>
              </a:r>
            </a:p>
          </p:txBody>
        </p:sp>
      </p:grpSp>
      <p:grpSp>
        <p:nvGrpSpPr>
          <p:cNvPr id="45" name="Group 25"/>
          <p:cNvGrpSpPr>
            <a:grpSpLocks/>
          </p:cNvGrpSpPr>
          <p:nvPr/>
        </p:nvGrpSpPr>
        <p:grpSpPr bwMode="auto">
          <a:xfrm>
            <a:off x="1751013" y="5180013"/>
            <a:ext cx="433387" cy="642937"/>
            <a:chOff x="1103" y="3205"/>
            <a:chExt cx="273" cy="405"/>
          </a:xfrm>
        </p:grpSpPr>
        <p:sp>
          <p:nvSpPr>
            <p:cNvPr id="46" name="Line 26"/>
            <p:cNvSpPr>
              <a:spLocks noChangeShapeType="1"/>
            </p:cNvSpPr>
            <p:nvPr/>
          </p:nvSpPr>
          <p:spPr bwMode="auto">
            <a:xfrm>
              <a:off x="1103" y="3406"/>
              <a:ext cx="27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Text Box 27"/>
            <p:cNvSpPr txBox="1">
              <a:spLocks noChangeArrowheads="1"/>
            </p:cNvSpPr>
            <p:nvPr/>
          </p:nvSpPr>
          <p:spPr bwMode="auto">
            <a:xfrm>
              <a:off x="1109" y="3398"/>
              <a:ext cx="19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1600" b="1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48" name="Text Box 28"/>
            <p:cNvSpPr txBox="1">
              <a:spLocks noChangeArrowheads="1"/>
            </p:cNvSpPr>
            <p:nvPr/>
          </p:nvSpPr>
          <p:spPr bwMode="auto">
            <a:xfrm>
              <a:off x="1131" y="3205"/>
              <a:ext cx="23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b="1" dirty="0">
                  <a:solidFill>
                    <a:srgbClr val="333399"/>
                  </a:solidFill>
                </a:rPr>
                <a:t>К</a:t>
              </a:r>
            </a:p>
          </p:txBody>
        </p:sp>
      </p:grpSp>
      <p:grpSp>
        <p:nvGrpSpPr>
          <p:cNvPr id="49" name="Group 29"/>
          <p:cNvGrpSpPr>
            <a:grpSpLocks/>
          </p:cNvGrpSpPr>
          <p:nvPr/>
        </p:nvGrpSpPr>
        <p:grpSpPr bwMode="auto">
          <a:xfrm>
            <a:off x="2179638" y="5180013"/>
            <a:ext cx="434975" cy="644525"/>
            <a:chOff x="1373" y="3205"/>
            <a:chExt cx="274" cy="406"/>
          </a:xfrm>
        </p:grpSpPr>
        <p:sp>
          <p:nvSpPr>
            <p:cNvPr id="50" name="Line 30"/>
            <p:cNvSpPr>
              <a:spLocks noChangeShapeType="1"/>
            </p:cNvSpPr>
            <p:nvPr/>
          </p:nvSpPr>
          <p:spPr bwMode="auto">
            <a:xfrm>
              <a:off x="1373" y="3406"/>
              <a:ext cx="27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Text Box 31"/>
            <p:cNvSpPr txBox="1">
              <a:spLocks noChangeArrowheads="1"/>
            </p:cNvSpPr>
            <p:nvPr/>
          </p:nvSpPr>
          <p:spPr bwMode="auto">
            <a:xfrm>
              <a:off x="1376" y="3398"/>
              <a:ext cx="19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1600" b="1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52" name="Text Box 32"/>
            <p:cNvSpPr txBox="1">
              <a:spLocks noChangeArrowheads="1"/>
            </p:cNvSpPr>
            <p:nvPr/>
          </p:nvSpPr>
          <p:spPr bwMode="auto">
            <a:xfrm>
              <a:off x="1375" y="3205"/>
              <a:ext cx="23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b="1">
                  <a:solidFill>
                    <a:srgbClr val="333399"/>
                  </a:solidFill>
                </a:rPr>
                <a:t>П</a:t>
              </a:r>
            </a:p>
          </p:txBody>
        </p:sp>
      </p:grpSp>
      <p:sp>
        <p:nvSpPr>
          <p:cNvPr id="53" name="Line 33"/>
          <p:cNvSpPr>
            <a:spLocks noChangeShapeType="1"/>
          </p:cNvSpPr>
          <p:nvPr/>
        </p:nvSpPr>
        <p:spPr bwMode="auto">
          <a:xfrm flipH="1">
            <a:off x="1320800" y="3992563"/>
            <a:ext cx="538163" cy="15065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" name="Text Box 13"/>
          <p:cNvSpPr txBox="1">
            <a:spLocks noChangeArrowheads="1"/>
          </p:cNvSpPr>
          <p:nvPr/>
        </p:nvSpPr>
        <p:spPr bwMode="auto">
          <a:xfrm>
            <a:off x="5837103" y="3429000"/>
            <a:ext cx="4968875" cy="2640012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rgbClr val="000000"/>
                </a:solidFill>
              </a:rPr>
              <a:t>где</a:t>
            </a:r>
            <a:r>
              <a:rPr lang="ru-RU" altLang="ru-RU" sz="1600" b="1" dirty="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ru-RU" altLang="ru-RU" sz="1600" b="1" dirty="0">
                <a:solidFill>
                  <a:srgbClr val="333399"/>
                </a:solidFill>
              </a:rPr>
              <a:t>1 − </a:t>
            </a:r>
            <a:r>
              <a:rPr lang="ru-RU" altLang="ru-RU" sz="1600" b="1" dirty="0">
                <a:solidFill>
                  <a:srgbClr val="000000"/>
                </a:solidFill>
              </a:rPr>
              <a:t>действие, в котором возникло</a:t>
            </a:r>
          </a:p>
          <a:p>
            <a:pPr eaLnBrk="1" hangingPunct="1">
              <a:spcAft>
                <a:spcPct val="20000"/>
              </a:spcAft>
            </a:pPr>
            <a:r>
              <a:rPr lang="ru-RU" altLang="ru-RU" sz="1600" b="1" dirty="0">
                <a:solidFill>
                  <a:srgbClr val="000000"/>
                </a:solidFill>
              </a:rPr>
              <a:t>             затруднение; </a:t>
            </a:r>
          </a:p>
          <a:p>
            <a:pPr eaLnBrk="1" hangingPunct="1">
              <a:spcAft>
                <a:spcPct val="20000"/>
              </a:spcAft>
            </a:pPr>
            <a:r>
              <a:rPr lang="ru-RU" altLang="ru-RU" sz="1600" b="1" dirty="0">
                <a:solidFill>
                  <a:srgbClr val="000000"/>
                </a:solidFill>
              </a:rPr>
              <a:t>       </a:t>
            </a:r>
            <a:r>
              <a:rPr lang="ru-RU" altLang="ru-RU" sz="1600" b="1" dirty="0">
                <a:solidFill>
                  <a:srgbClr val="333399"/>
                </a:solidFill>
              </a:rPr>
              <a:t>2 −</a:t>
            </a:r>
            <a:r>
              <a:rPr lang="ru-RU" altLang="ru-RU" sz="1600" b="1" dirty="0">
                <a:solidFill>
                  <a:srgbClr val="000000"/>
                </a:solidFill>
              </a:rPr>
              <a:t> фиксирование затруднения;</a:t>
            </a:r>
          </a:p>
          <a:p>
            <a:pPr eaLnBrk="1" hangingPunct="1">
              <a:spcBef>
                <a:spcPct val="10000"/>
              </a:spcBef>
            </a:pPr>
            <a:r>
              <a:rPr lang="ru-RU" altLang="ru-RU" sz="1600" b="1" dirty="0">
                <a:solidFill>
                  <a:srgbClr val="000000"/>
                </a:solidFill>
              </a:rPr>
              <a:t>       </a:t>
            </a:r>
            <a:r>
              <a:rPr lang="ru-RU" altLang="ru-RU" sz="1600" b="1" dirty="0">
                <a:solidFill>
                  <a:srgbClr val="333399"/>
                </a:solidFill>
              </a:rPr>
              <a:t>3 −</a:t>
            </a:r>
            <a:r>
              <a:rPr lang="ru-RU" altLang="ru-RU" sz="1600" b="1" dirty="0">
                <a:solidFill>
                  <a:srgbClr val="000000"/>
                </a:solidFill>
              </a:rPr>
              <a:t> анализ этапов действия и определение</a:t>
            </a:r>
          </a:p>
          <a:p>
            <a:pPr eaLnBrk="1" hangingPunct="1">
              <a:spcAft>
                <a:spcPct val="20000"/>
              </a:spcAft>
            </a:pPr>
            <a:r>
              <a:rPr lang="ru-RU" altLang="ru-RU" sz="1600" b="1" dirty="0">
                <a:solidFill>
                  <a:srgbClr val="000000"/>
                </a:solidFill>
              </a:rPr>
              <a:t>             места затруднения (исследование − И);</a:t>
            </a:r>
          </a:p>
          <a:p>
            <a:pPr eaLnBrk="1" hangingPunct="1">
              <a:spcBef>
                <a:spcPct val="10000"/>
              </a:spcBef>
            </a:pPr>
            <a:r>
              <a:rPr lang="ru-RU" altLang="ru-RU" sz="1600" b="1" dirty="0">
                <a:solidFill>
                  <a:srgbClr val="000000"/>
                </a:solidFill>
              </a:rPr>
              <a:t>       </a:t>
            </a:r>
            <a:r>
              <a:rPr lang="ru-RU" altLang="ru-RU" sz="1600" b="1" dirty="0">
                <a:solidFill>
                  <a:srgbClr val="333399"/>
                </a:solidFill>
              </a:rPr>
              <a:t>4 −</a:t>
            </a:r>
            <a:r>
              <a:rPr lang="ru-RU" altLang="ru-RU" sz="1600" b="1" dirty="0">
                <a:solidFill>
                  <a:srgbClr val="000000"/>
                </a:solidFill>
              </a:rPr>
              <a:t> определение причины затруднения </a:t>
            </a:r>
          </a:p>
          <a:p>
            <a:pPr eaLnBrk="1" hangingPunct="1">
              <a:spcAft>
                <a:spcPct val="20000"/>
              </a:spcAft>
            </a:pPr>
            <a:r>
              <a:rPr lang="ru-RU" altLang="ru-RU" sz="1600" b="1" dirty="0">
                <a:solidFill>
                  <a:srgbClr val="000000"/>
                </a:solidFill>
              </a:rPr>
              <a:t>             (критика − К); </a:t>
            </a:r>
          </a:p>
          <a:p>
            <a:pPr eaLnBrk="1" hangingPunct="1">
              <a:spcAft>
                <a:spcPct val="20000"/>
              </a:spcAft>
            </a:pPr>
            <a:r>
              <a:rPr lang="ru-RU" altLang="ru-RU" sz="1600" b="1" dirty="0">
                <a:solidFill>
                  <a:srgbClr val="000000"/>
                </a:solidFill>
              </a:rPr>
              <a:t>       </a:t>
            </a:r>
            <a:r>
              <a:rPr lang="ru-RU" altLang="ru-RU" sz="1600" b="1" dirty="0">
                <a:solidFill>
                  <a:srgbClr val="333399"/>
                </a:solidFill>
              </a:rPr>
              <a:t>5 −</a:t>
            </a:r>
            <a:r>
              <a:rPr lang="ru-RU" altLang="ru-RU" sz="1600" b="1" dirty="0">
                <a:solidFill>
                  <a:srgbClr val="000000"/>
                </a:solidFill>
              </a:rPr>
              <a:t> постановка цели и проектирование (П);</a:t>
            </a:r>
          </a:p>
          <a:p>
            <a:pPr eaLnBrk="1" hangingPunct="1">
              <a:spcAft>
                <a:spcPct val="10000"/>
              </a:spcAft>
            </a:pPr>
            <a:r>
              <a:rPr lang="ru-RU" altLang="ru-RU" sz="1600" b="1" dirty="0">
                <a:solidFill>
                  <a:srgbClr val="000000"/>
                </a:solidFill>
              </a:rPr>
              <a:t>       </a:t>
            </a:r>
            <a:r>
              <a:rPr lang="ru-RU" altLang="ru-RU" sz="1600" b="1" dirty="0">
                <a:solidFill>
                  <a:srgbClr val="333399"/>
                </a:solidFill>
              </a:rPr>
              <a:t>6 −</a:t>
            </a:r>
            <a:r>
              <a:rPr lang="ru-RU" altLang="ru-RU" sz="1600" b="1" dirty="0">
                <a:solidFill>
                  <a:srgbClr val="000000"/>
                </a:solidFill>
              </a:rPr>
              <a:t> реализация проекта.</a:t>
            </a:r>
          </a:p>
          <a:p>
            <a:pPr eaLnBrk="1" hangingPunct="1">
              <a:spcAft>
                <a:spcPct val="10000"/>
              </a:spcAft>
            </a:pPr>
            <a:endParaRPr lang="ru-RU" altLang="ru-RU" sz="2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471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5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5840" y="241316"/>
            <a:ext cx="3621024" cy="7593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altLang="ru-RU" b="1" dirty="0" smtClean="0">
                <a:solidFill>
                  <a:srgbClr val="003399"/>
                </a:solidFill>
                <a:cs typeface="Times New Roman" pitchFamily="18" charset="0"/>
              </a:rPr>
              <a:t>Действие, в котором возникло затруднение </a:t>
            </a:r>
            <a:endParaRPr lang="ru-RU" altLang="ru-RU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6318" y="280814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1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6318" y="1394828"/>
            <a:ext cx="411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2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6870" y="2371868"/>
            <a:ext cx="452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9524" y="3436620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6870" y="4605897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6870" y="5743402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14918" y="1332869"/>
            <a:ext cx="3611946" cy="7702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ru-RU" b="1" smtClean="0">
                <a:solidFill>
                  <a:srgbClr val="003399"/>
                </a:solidFill>
                <a:cs typeface="Times New Roman" pitchFamily="18" charset="0"/>
              </a:rPr>
              <a:t>Фиксирование затруднения</a:t>
            </a:r>
            <a:endParaRPr lang="ru-RU" altLang="ru-RU" b="1" dirty="0">
              <a:solidFill>
                <a:srgbClr val="003399"/>
              </a:solidFill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14918" y="5732336"/>
            <a:ext cx="3621024" cy="6684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ru-RU" b="1" smtClean="0">
                <a:solidFill>
                  <a:srgbClr val="003399"/>
                </a:solidFill>
                <a:cs typeface="Times New Roman" pitchFamily="18" charset="0"/>
              </a:rPr>
              <a:t>Реализация построенного </a:t>
            </a:r>
          </a:p>
          <a:p>
            <a:pPr algn="ctr"/>
            <a:r>
              <a:rPr lang="ru-RU" altLang="ru-RU" b="1" smtClean="0">
                <a:solidFill>
                  <a:srgbClr val="003399"/>
                </a:solidFill>
                <a:cs typeface="Times New Roman" pitchFamily="18" charset="0"/>
              </a:rPr>
              <a:t>проекта</a:t>
            </a:r>
            <a:endParaRPr lang="ru-RU" altLang="ru-RU" b="1" dirty="0">
              <a:solidFill>
                <a:srgbClr val="003399"/>
              </a:solidFill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14918" y="4610362"/>
            <a:ext cx="3621024" cy="6418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ru-RU" b="1" smtClean="0">
                <a:solidFill>
                  <a:srgbClr val="003399"/>
                </a:solidFill>
                <a:cs typeface="Times New Roman" pitchFamily="18" charset="0"/>
              </a:rPr>
              <a:t>Постановка цели и построение проекта выхода из затруднения</a:t>
            </a:r>
            <a:endParaRPr lang="ru-RU" altLang="ru-RU" b="1" dirty="0">
              <a:solidFill>
                <a:srgbClr val="003399"/>
              </a:solidFill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05840" y="3446764"/>
            <a:ext cx="3621024" cy="7447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ru-RU" b="1" smtClean="0">
                <a:solidFill>
                  <a:srgbClr val="003399"/>
                </a:solidFill>
                <a:cs typeface="Times New Roman" pitchFamily="18" charset="0"/>
              </a:rPr>
              <a:t>Определение причины затруднения</a:t>
            </a:r>
            <a:endParaRPr lang="ru-RU" altLang="ru-RU" b="1" dirty="0">
              <a:solidFill>
                <a:srgbClr val="003399"/>
              </a:solidFill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14918" y="2371868"/>
            <a:ext cx="3621024" cy="7589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ru-RU" b="1" smtClean="0">
                <a:solidFill>
                  <a:srgbClr val="003399"/>
                </a:solidFill>
                <a:cs typeface="Times New Roman" pitchFamily="18" charset="0"/>
              </a:rPr>
              <a:t>Анализ этапов действия и определение места затруднения</a:t>
            </a:r>
            <a:endParaRPr lang="ru-RU" altLang="ru-RU" b="1" dirty="0">
              <a:solidFill>
                <a:srgbClr val="003399"/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510528" y="280814"/>
            <a:ext cx="4425696" cy="7198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ru-RU" b="1" smtClean="0">
                <a:solidFill>
                  <a:srgbClr val="003399"/>
                </a:solidFill>
                <a:cs typeface="Times New Roman" pitchFamily="18" charset="0"/>
              </a:rPr>
              <a:t>Фиксирование затруднения</a:t>
            </a:r>
            <a:endParaRPr lang="ru-RU" altLang="ru-RU" b="1" dirty="0">
              <a:solidFill>
                <a:srgbClr val="003399"/>
              </a:solidFill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510528" y="4557405"/>
            <a:ext cx="4425696" cy="7198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altLang="ru-RU" b="1" smtClean="0">
                <a:solidFill>
                  <a:srgbClr val="003399"/>
                </a:solidFill>
                <a:cs typeface="Times New Roman" pitchFamily="18" charset="0"/>
              </a:rPr>
              <a:t>Действие, в котором возникло затруднение </a:t>
            </a:r>
            <a:endParaRPr lang="ru-RU" altLang="ru-RU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510528" y="5664308"/>
            <a:ext cx="4425696" cy="7198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ru-RU" b="1" smtClean="0">
                <a:solidFill>
                  <a:srgbClr val="003399"/>
                </a:solidFill>
                <a:cs typeface="Times New Roman" pitchFamily="18" charset="0"/>
              </a:rPr>
              <a:t>Определение причины затруднения</a:t>
            </a:r>
            <a:endParaRPr lang="ru-RU" altLang="ru-RU" b="1" dirty="0">
              <a:solidFill>
                <a:srgbClr val="003399"/>
              </a:solidFill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510528" y="3410191"/>
            <a:ext cx="4425696" cy="7198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ru-RU" b="1" smtClean="0">
                <a:solidFill>
                  <a:srgbClr val="003399"/>
                </a:solidFill>
                <a:cs typeface="Times New Roman" pitchFamily="18" charset="0"/>
              </a:rPr>
              <a:t>Анализ этапов действия и определение места затруднения</a:t>
            </a:r>
            <a:endParaRPr lang="ru-RU" altLang="ru-RU" b="1" dirty="0">
              <a:solidFill>
                <a:srgbClr val="003399"/>
              </a:solidFill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510528" y="2371868"/>
            <a:ext cx="4425696" cy="7198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ru-RU" b="1" smtClean="0">
                <a:solidFill>
                  <a:srgbClr val="003399"/>
                </a:solidFill>
                <a:cs typeface="Times New Roman" pitchFamily="18" charset="0"/>
              </a:rPr>
              <a:t>Постановка цели и построение проекта выхода из затруднения</a:t>
            </a:r>
            <a:endParaRPr lang="ru-RU" altLang="ru-RU" b="1" dirty="0">
              <a:solidFill>
                <a:srgbClr val="003399"/>
              </a:solidFill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510528" y="1272152"/>
            <a:ext cx="4425696" cy="7198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ru-RU" b="1" smtClean="0">
                <a:solidFill>
                  <a:srgbClr val="003399"/>
                </a:solidFill>
                <a:cs typeface="Times New Roman" pitchFamily="18" charset="0"/>
              </a:rPr>
              <a:t>Реализация построенного </a:t>
            </a:r>
          </a:p>
          <a:p>
            <a:pPr algn="ctr"/>
            <a:r>
              <a:rPr lang="ru-RU" altLang="ru-RU" b="1" smtClean="0">
                <a:solidFill>
                  <a:srgbClr val="003399"/>
                </a:solidFill>
                <a:cs typeface="Times New Roman" pitchFamily="18" charset="0"/>
              </a:rPr>
              <a:t>проекта</a:t>
            </a:r>
            <a:endParaRPr lang="ru-RU" altLang="ru-RU" b="1" dirty="0">
              <a:solidFill>
                <a:srgbClr val="003399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307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6666" y="171821"/>
            <a:ext cx="108264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основу технологии «Ситуация» положен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рефлексивной самоорганизации.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2174183" y="1508572"/>
            <a:ext cx="8378830" cy="5101329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Группа 60"/>
          <p:cNvGrpSpPr>
            <a:grpSpLocks/>
          </p:cNvGrpSpPr>
          <p:nvPr/>
        </p:nvGrpSpPr>
        <p:grpSpPr bwMode="auto">
          <a:xfrm>
            <a:off x="2978135" y="1523464"/>
            <a:ext cx="1463675" cy="2151062"/>
            <a:chOff x="971550" y="1773238"/>
            <a:chExt cx="1011237" cy="1295722"/>
          </a:xfrm>
        </p:grpSpPr>
        <p:sp>
          <p:nvSpPr>
            <p:cNvPr id="5" name="Oval 2"/>
            <p:cNvSpPr>
              <a:spLocks noChangeArrowheads="1"/>
            </p:cNvSpPr>
            <p:nvPr/>
          </p:nvSpPr>
          <p:spPr bwMode="auto">
            <a:xfrm>
              <a:off x="971550" y="1909745"/>
              <a:ext cx="1011237" cy="115921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6" name="Oval 3"/>
            <p:cNvSpPr>
              <a:spLocks noChangeArrowheads="1"/>
            </p:cNvSpPr>
            <p:nvPr/>
          </p:nvSpPr>
          <p:spPr bwMode="auto">
            <a:xfrm>
              <a:off x="1153633" y="1773238"/>
              <a:ext cx="658608" cy="60695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1219343" y="2013315"/>
              <a:ext cx="14345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H="1">
              <a:off x="1065852" y="2013315"/>
              <a:ext cx="306481" cy="7407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1084913" y="2742567"/>
              <a:ext cx="23525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1335716" y="2742567"/>
              <a:ext cx="23525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>
              <a:off x="1562943" y="2742567"/>
              <a:ext cx="23525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15"/>
            <p:cNvSpPr>
              <a:spLocks noChangeShapeType="1"/>
            </p:cNvSpPr>
            <p:nvPr/>
          </p:nvSpPr>
          <p:spPr bwMode="auto">
            <a:xfrm flipH="1" flipV="1">
              <a:off x="1381362" y="1909566"/>
              <a:ext cx="399278" cy="8375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16"/>
            <p:cNvSpPr>
              <a:spLocks noChangeShapeType="1"/>
            </p:cNvSpPr>
            <p:nvPr/>
          </p:nvSpPr>
          <p:spPr bwMode="auto">
            <a:xfrm>
              <a:off x="1373666" y="1909566"/>
              <a:ext cx="1439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>
              <a:off x="1381748" y="1998914"/>
              <a:ext cx="1952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ash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>
                <a:ln w="12700">
                  <a:solidFill>
                    <a:srgbClr val="000000"/>
                  </a:solidFill>
                </a:ln>
                <a:solidFill>
                  <a:srgbClr val="000000"/>
                </a:solidFill>
              </a:endParaRPr>
            </a:p>
          </p:txBody>
        </p:sp>
        <p:sp>
          <p:nvSpPr>
            <p:cNvPr id="15" name="Line 4"/>
            <p:cNvSpPr>
              <a:spLocks noChangeShapeType="1"/>
            </p:cNvSpPr>
            <p:nvPr/>
          </p:nvSpPr>
          <p:spPr bwMode="auto">
            <a:xfrm>
              <a:off x="1372333" y="1873980"/>
              <a:ext cx="0" cy="241079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6" name="Группа 72"/>
          <p:cNvGrpSpPr>
            <a:grpSpLocks/>
          </p:cNvGrpSpPr>
          <p:nvPr/>
        </p:nvGrpSpPr>
        <p:grpSpPr bwMode="auto">
          <a:xfrm>
            <a:off x="8287372" y="1338486"/>
            <a:ext cx="1468437" cy="2212975"/>
            <a:chOff x="2236535" y="1668830"/>
            <a:chExt cx="957804" cy="1337530"/>
          </a:xfrm>
        </p:grpSpPr>
        <p:sp>
          <p:nvSpPr>
            <p:cNvPr id="17" name="Arc 21"/>
            <p:cNvSpPr>
              <a:spLocks/>
            </p:cNvSpPr>
            <p:nvPr/>
          </p:nvSpPr>
          <p:spPr bwMode="auto">
            <a:xfrm flipV="1">
              <a:off x="2961059" y="1668830"/>
              <a:ext cx="192626" cy="268105"/>
            </a:xfrm>
            <a:custGeom>
              <a:avLst/>
              <a:gdLst>
                <a:gd name="T0" fmla="*/ 0 w 18212"/>
                <a:gd name="T1" fmla="*/ 0 h 21600"/>
                <a:gd name="T2" fmla="*/ 2147483647 w 18212"/>
                <a:gd name="T3" fmla="*/ 2147483647 h 21600"/>
                <a:gd name="T4" fmla="*/ 0 w 18212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18212"/>
                <a:gd name="T10" fmla="*/ 0 h 21600"/>
                <a:gd name="T11" fmla="*/ 18212 w 182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212" h="21600" fill="none" extrusionOk="0">
                  <a:moveTo>
                    <a:pt x="-1" y="0"/>
                  </a:moveTo>
                  <a:cubicBezTo>
                    <a:pt x="7377" y="0"/>
                    <a:pt x="14245" y="3765"/>
                    <a:pt x="18212" y="9986"/>
                  </a:cubicBezTo>
                </a:path>
                <a:path w="18212" h="21600" stroke="0" extrusionOk="0">
                  <a:moveTo>
                    <a:pt x="-1" y="0"/>
                  </a:moveTo>
                  <a:cubicBezTo>
                    <a:pt x="7377" y="0"/>
                    <a:pt x="14245" y="3765"/>
                    <a:pt x="18212" y="9986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Oval 5"/>
            <p:cNvSpPr>
              <a:spLocks noChangeArrowheads="1"/>
            </p:cNvSpPr>
            <p:nvPr/>
          </p:nvSpPr>
          <p:spPr bwMode="auto">
            <a:xfrm>
              <a:off x="2236535" y="1873502"/>
              <a:ext cx="957804" cy="113285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19" name="Oval 6"/>
            <p:cNvSpPr>
              <a:spLocks noChangeArrowheads="1"/>
            </p:cNvSpPr>
            <p:nvPr/>
          </p:nvSpPr>
          <p:spPr bwMode="auto">
            <a:xfrm>
              <a:off x="2396250" y="1801644"/>
              <a:ext cx="592880" cy="56445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20" name="Oval 7"/>
            <p:cNvSpPr>
              <a:spLocks noChangeArrowheads="1"/>
            </p:cNvSpPr>
            <p:nvPr/>
          </p:nvSpPr>
          <p:spPr bwMode="auto">
            <a:xfrm>
              <a:off x="2933956" y="1915131"/>
              <a:ext cx="35815" cy="3667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21" name="Line 8"/>
            <p:cNvSpPr>
              <a:spLocks noChangeShapeType="1"/>
            </p:cNvSpPr>
            <p:nvPr/>
          </p:nvSpPr>
          <p:spPr bwMode="auto">
            <a:xfrm flipV="1">
              <a:off x="2416577" y="2007307"/>
              <a:ext cx="1161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Oval 9"/>
            <p:cNvSpPr>
              <a:spLocks noChangeArrowheads="1"/>
            </p:cNvSpPr>
            <p:nvPr/>
          </p:nvSpPr>
          <p:spPr bwMode="auto">
            <a:xfrm>
              <a:off x="2383666" y="1991449"/>
              <a:ext cx="36783" cy="371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23" name="Line 11"/>
            <p:cNvSpPr>
              <a:spLocks noChangeShapeType="1"/>
            </p:cNvSpPr>
            <p:nvPr/>
          </p:nvSpPr>
          <p:spPr bwMode="auto">
            <a:xfrm>
              <a:off x="2744729" y="2685252"/>
              <a:ext cx="18321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Line 12"/>
            <p:cNvSpPr>
              <a:spLocks noChangeShapeType="1"/>
            </p:cNvSpPr>
            <p:nvPr/>
          </p:nvSpPr>
          <p:spPr bwMode="auto">
            <a:xfrm>
              <a:off x="2377858" y="2685252"/>
              <a:ext cx="2198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Line 13"/>
            <p:cNvSpPr>
              <a:spLocks noChangeShapeType="1"/>
            </p:cNvSpPr>
            <p:nvPr/>
          </p:nvSpPr>
          <p:spPr bwMode="auto">
            <a:xfrm>
              <a:off x="2578397" y="2685252"/>
              <a:ext cx="18321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Line 14"/>
            <p:cNvSpPr>
              <a:spLocks noChangeShapeType="1"/>
            </p:cNvSpPr>
            <p:nvPr/>
          </p:nvSpPr>
          <p:spPr bwMode="auto">
            <a:xfrm>
              <a:off x="2532733" y="2007307"/>
              <a:ext cx="190205" cy="297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Line 15"/>
            <p:cNvSpPr>
              <a:spLocks noChangeShapeType="1"/>
            </p:cNvSpPr>
            <p:nvPr/>
          </p:nvSpPr>
          <p:spPr bwMode="auto">
            <a:xfrm flipV="1">
              <a:off x="2532733" y="1933467"/>
              <a:ext cx="1161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Line 16"/>
            <p:cNvSpPr>
              <a:spLocks noChangeShapeType="1"/>
            </p:cNvSpPr>
            <p:nvPr/>
          </p:nvSpPr>
          <p:spPr bwMode="auto">
            <a:xfrm flipV="1">
              <a:off x="2636306" y="1933467"/>
              <a:ext cx="11470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Line 17"/>
            <p:cNvSpPr>
              <a:spLocks noChangeShapeType="1"/>
            </p:cNvSpPr>
            <p:nvPr/>
          </p:nvSpPr>
          <p:spPr bwMode="auto">
            <a:xfrm flipV="1">
              <a:off x="2738426" y="1933467"/>
              <a:ext cx="1161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Line 18"/>
            <p:cNvSpPr>
              <a:spLocks noChangeShapeType="1"/>
            </p:cNvSpPr>
            <p:nvPr/>
          </p:nvSpPr>
          <p:spPr bwMode="auto">
            <a:xfrm flipV="1">
              <a:off x="2841999" y="1933467"/>
              <a:ext cx="11518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AutoShape 19"/>
            <p:cNvSpPr>
              <a:spLocks/>
            </p:cNvSpPr>
            <p:nvPr/>
          </p:nvSpPr>
          <p:spPr bwMode="auto">
            <a:xfrm rot="5400000">
              <a:off x="2498371" y="2587024"/>
              <a:ext cx="82761" cy="322333"/>
            </a:xfrm>
            <a:prstGeom prst="rightBrace">
              <a:avLst>
                <a:gd name="adj1" fmla="val 33232"/>
                <a:gd name="adj2" fmla="val 500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32" name="Arc 20"/>
            <p:cNvSpPr>
              <a:spLocks/>
            </p:cNvSpPr>
            <p:nvPr/>
          </p:nvSpPr>
          <p:spPr bwMode="auto">
            <a:xfrm rot="16200000" flipH="1">
              <a:off x="2287397" y="1775384"/>
              <a:ext cx="203185" cy="248768"/>
            </a:xfrm>
            <a:custGeom>
              <a:avLst/>
              <a:gdLst>
                <a:gd name="T0" fmla="*/ 0 w 18212"/>
                <a:gd name="T1" fmla="*/ 0 h 21600"/>
                <a:gd name="T2" fmla="*/ 2147483647 w 18212"/>
                <a:gd name="T3" fmla="*/ 2147483647 h 21600"/>
                <a:gd name="T4" fmla="*/ 0 w 18212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18212"/>
                <a:gd name="T10" fmla="*/ 0 h 21600"/>
                <a:gd name="T11" fmla="*/ 18212 w 182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212" h="21600" fill="none" extrusionOk="0">
                  <a:moveTo>
                    <a:pt x="-1" y="0"/>
                  </a:moveTo>
                  <a:cubicBezTo>
                    <a:pt x="7377" y="0"/>
                    <a:pt x="14245" y="3765"/>
                    <a:pt x="18212" y="9986"/>
                  </a:cubicBezTo>
                </a:path>
                <a:path w="18212" h="21600" stroke="0" extrusionOk="0">
                  <a:moveTo>
                    <a:pt x="-1" y="0"/>
                  </a:moveTo>
                  <a:cubicBezTo>
                    <a:pt x="7377" y="0"/>
                    <a:pt x="14245" y="3765"/>
                    <a:pt x="18212" y="9986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Line 29"/>
            <p:cNvSpPr>
              <a:spLocks noChangeShapeType="1"/>
            </p:cNvSpPr>
            <p:nvPr/>
          </p:nvSpPr>
          <p:spPr bwMode="auto">
            <a:xfrm flipH="1">
              <a:off x="2377858" y="2030104"/>
              <a:ext cx="145679" cy="6551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Line 30"/>
            <p:cNvSpPr>
              <a:spLocks noChangeShapeType="1"/>
            </p:cNvSpPr>
            <p:nvPr/>
          </p:nvSpPr>
          <p:spPr bwMode="auto">
            <a:xfrm flipH="1" flipV="1">
              <a:off x="2537571" y="1925535"/>
              <a:ext cx="390372" cy="7597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Line 10"/>
            <p:cNvSpPr>
              <a:spLocks noChangeShapeType="1"/>
            </p:cNvSpPr>
            <p:nvPr/>
          </p:nvSpPr>
          <p:spPr bwMode="auto">
            <a:xfrm flipH="1">
              <a:off x="2532733" y="1889361"/>
              <a:ext cx="0" cy="220035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6" name="Стрелка вниз 35"/>
          <p:cNvSpPr/>
          <p:nvPr/>
        </p:nvSpPr>
        <p:spPr>
          <a:xfrm rot="16200000" flipH="1">
            <a:off x="6021492" y="2038311"/>
            <a:ext cx="684212" cy="1204913"/>
          </a:xfrm>
          <a:prstGeom prst="down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606469" y="3844612"/>
            <a:ext cx="20752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Схема-аксиома </a:t>
            </a:r>
          </a:p>
          <a:p>
            <a:pPr algn="ctr">
              <a:defRPr/>
            </a:pPr>
            <a:r>
              <a:rPr lang="ru-RU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«Рефлексия»</a:t>
            </a:r>
            <a:endParaRPr lang="ru-RU" b="1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8007981" y="3844612"/>
            <a:ext cx="216879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Технология </a:t>
            </a:r>
          </a:p>
          <a:p>
            <a:pPr algn="ctr">
              <a:defRPr/>
            </a:pPr>
            <a:r>
              <a:rPr lang="ru-RU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«Ситуация»</a:t>
            </a:r>
            <a:endParaRPr lang="ru-RU" b="1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9" name="Picture 2" descr="http://news.flarus.ru/pix.php?pid=287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634729" y="4069078"/>
            <a:ext cx="1339512" cy="1480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6" descr="http://www.upanel.biz/_ph/2/2/974393809.jpg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9711475" y="4665406"/>
            <a:ext cx="1981687" cy="131375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</p:pic>
    </p:spTree>
    <p:extLst>
      <p:ext uri="{BB962C8B-B14F-4D97-AF65-F5344CB8AC3E}">
        <p14:creationId xmlns:p14="http://schemas.microsoft.com/office/powerpoint/2010/main" val="2935156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2880" y="-109371"/>
            <a:ext cx="116494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3200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ситуация открытия нового знания (ОНЗ)  </a:t>
            </a:r>
          </a:p>
        </p:txBody>
      </p:sp>
      <p:sp>
        <p:nvSpPr>
          <p:cNvPr id="3" name="Овал 2"/>
          <p:cNvSpPr/>
          <p:nvPr/>
        </p:nvSpPr>
        <p:spPr>
          <a:xfrm>
            <a:off x="933544" y="1722121"/>
            <a:ext cx="4320480" cy="43924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628853" y="642108"/>
            <a:ext cx="2916058" cy="259228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699792" y="908720"/>
            <a:ext cx="0" cy="103598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611560" y="620688"/>
            <a:ext cx="1116390" cy="80602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82"/>
          <p:cNvSpPr txBox="1">
            <a:spLocks noChangeArrowheads="1"/>
          </p:cNvSpPr>
          <p:nvPr/>
        </p:nvSpPr>
        <p:spPr bwMode="auto">
          <a:xfrm flipH="1">
            <a:off x="827583" y="380259"/>
            <a:ext cx="288032" cy="359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rgbClr val="000000"/>
                </a:solidFill>
              </a:rPr>
              <a:t>1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1727950" y="1426712"/>
            <a:ext cx="46778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195736" y="1426712"/>
            <a:ext cx="50405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83"/>
          <p:cNvSpPr txBox="1">
            <a:spLocks noChangeArrowheads="1"/>
          </p:cNvSpPr>
          <p:nvPr/>
        </p:nvSpPr>
        <p:spPr bwMode="auto">
          <a:xfrm>
            <a:off x="1773416" y="1504054"/>
            <a:ext cx="207169" cy="434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1" name="Text Box 83"/>
          <p:cNvSpPr txBox="1">
            <a:spLocks noChangeArrowheads="1"/>
          </p:cNvSpPr>
          <p:nvPr/>
        </p:nvSpPr>
        <p:spPr bwMode="auto">
          <a:xfrm>
            <a:off x="2245976" y="991404"/>
            <a:ext cx="352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rgbClr val="000000"/>
                </a:solidFill>
              </a:rPr>
              <a:t>3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1619672" y="1426712"/>
            <a:ext cx="1044593" cy="33704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1628542" y="4793704"/>
            <a:ext cx="819222" cy="344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439173" y="4793704"/>
            <a:ext cx="837277" cy="344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3298229" y="4783507"/>
            <a:ext cx="84530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 flipV="1">
            <a:off x="2751746" y="1030759"/>
            <a:ext cx="1368152" cy="375274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2751746" y="1030759"/>
            <a:ext cx="684076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4149414" y="380259"/>
            <a:ext cx="926642" cy="63139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Box 71"/>
          <p:cNvSpPr txBox="1">
            <a:spLocks noChangeArrowheads="1"/>
          </p:cNvSpPr>
          <p:nvPr/>
        </p:nvSpPr>
        <p:spPr bwMode="auto">
          <a:xfrm>
            <a:off x="4806618" y="642108"/>
            <a:ext cx="431323" cy="395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rgbClr val="000000"/>
                </a:solidFill>
              </a:rPr>
              <a:t>6</a:t>
            </a: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3434366" y="1030760"/>
            <a:ext cx="684076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69"/>
          <p:cNvSpPr txBox="1">
            <a:spLocks noChangeArrowheads="1"/>
          </p:cNvSpPr>
          <p:nvPr/>
        </p:nvSpPr>
        <p:spPr bwMode="auto">
          <a:xfrm>
            <a:off x="2847877" y="642108"/>
            <a:ext cx="373856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rgbClr val="000000"/>
                </a:solidFill>
              </a:rPr>
              <a:t>4′</a:t>
            </a:r>
          </a:p>
        </p:txBody>
      </p:sp>
      <p:sp>
        <p:nvSpPr>
          <p:cNvPr id="22" name="Text Box 83"/>
          <p:cNvSpPr txBox="1">
            <a:spLocks noChangeArrowheads="1"/>
          </p:cNvSpPr>
          <p:nvPr/>
        </p:nvSpPr>
        <p:spPr bwMode="auto">
          <a:xfrm>
            <a:off x="2284853" y="5087148"/>
            <a:ext cx="37941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rgbClr val="000000"/>
                </a:solidFill>
              </a:rPr>
              <a:t>3′</a:t>
            </a:r>
          </a:p>
        </p:txBody>
      </p:sp>
      <p:sp>
        <p:nvSpPr>
          <p:cNvPr id="23" name="Text Box 80"/>
          <p:cNvSpPr txBox="1">
            <a:spLocks noChangeArrowheads="1"/>
          </p:cNvSpPr>
          <p:nvPr/>
        </p:nvSpPr>
        <p:spPr bwMode="auto">
          <a:xfrm>
            <a:off x="3444657" y="5087148"/>
            <a:ext cx="55245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4" name="Text Box 81"/>
          <p:cNvSpPr txBox="1">
            <a:spLocks noChangeArrowheads="1"/>
          </p:cNvSpPr>
          <p:nvPr/>
        </p:nvSpPr>
        <p:spPr bwMode="auto">
          <a:xfrm>
            <a:off x="3467874" y="642108"/>
            <a:ext cx="298450" cy="362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5" name="AutoShape 76"/>
          <p:cNvSpPr>
            <a:spLocks/>
          </p:cNvSpPr>
          <p:nvPr/>
        </p:nvSpPr>
        <p:spPr bwMode="auto">
          <a:xfrm rot="5400000">
            <a:off x="2305088" y="4170504"/>
            <a:ext cx="244475" cy="1588813"/>
          </a:xfrm>
          <a:prstGeom prst="rightBrace">
            <a:avLst>
              <a:gd name="adj1" fmla="val 33009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2698971" y="1067272"/>
            <a:ext cx="0" cy="359440"/>
          </a:xfrm>
          <a:prstGeom prst="line">
            <a:avLst/>
          </a:prstGeom>
          <a:ln w="5715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>
            <a:off x="950624" y="1737460"/>
            <a:ext cx="4320480" cy="43924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1645933" y="657447"/>
            <a:ext cx="2916058" cy="259228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2716872" y="924059"/>
            <a:ext cx="0" cy="103598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628640" y="636027"/>
            <a:ext cx="1116390" cy="80602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 Box 82"/>
          <p:cNvSpPr txBox="1">
            <a:spLocks noChangeArrowheads="1"/>
          </p:cNvSpPr>
          <p:nvPr/>
        </p:nvSpPr>
        <p:spPr bwMode="auto">
          <a:xfrm flipH="1">
            <a:off x="844663" y="395598"/>
            <a:ext cx="288032" cy="359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rgbClr val="000000"/>
                </a:solidFill>
              </a:rPr>
              <a:t>1</a:t>
            </a:r>
          </a:p>
        </p:txBody>
      </p:sp>
      <p:cxnSp>
        <p:nvCxnSpPr>
          <p:cNvPr id="32" name="Прямая со стрелкой 31"/>
          <p:cNvCxnSpPr/>
          <p:nvPr/>
        </p:nvCxnSpPr>
        <p:spPr>
          <a:xfrm>
            <a:off x="1745030" y="1442051"/>
            <a:ext cx="46778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2212816" y="1442051"/>
            <a:ext cx="50405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 Box 83"/>
          <p:cNvSpPr txBox="1">
            <a:spLocks noChangeArrowheads="1"/>
          </p:cNvSpPr>
          <p:nvPr/>
        </p:nvSpPr>
        <p:spPr bwMode="auto">
          <a:xfrm>
            <a:off x="1790496" y="1519393"/>
            <a:ext cx="207169" cy="434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5" name="Text Box 83"/>
          <p:cNvSpPr txBox="1">
            <a:spLocks noChangeArrowheads="1"/>
          </p:cNvSpPr>
          <p:nvPr/>
        </p:nvSpPr>
        <p:spPr bwMode="auto">
          <a:xfrm>
            <a:off x="2263056" y="1006743"/>
            <a:ext cx="352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rgbClr val="000000"/>
                </a:solidFill>
              </a:rPr>
              <a:t>3</a:t>
            </a:r>
          </a:p>
        </p:txBody>
      </p:sp>
      <p:cxnSp>
        <p:nvCxnSpPr>
          <p:cNvPr id="36" name="Прямая со стрелкой 35"/>
          <p:cNvCxnSpPr/>
          <p:nvPr/>
        </p:nvCxnSpPr>
        <p:spPr>
          <a:xfrm flipH="1">
            <a:off x="1636752" y="1442051"/>
            <a:ext cx="1044593" cy="33704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1645622" y="4809043"/>
            <a:ext cx="819222" cy="344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2456253" y="4809043"/>
            <a:ext cx="837277" cy="344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3315309" y="4798846"/>
            <a:ext cx="84530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H="1" flipV="1">
            <a:off x="2768826" y="1046098"/>
            <a:ext cx="1368152" cy="375274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2768826" y="1046098"/>
            <a:ext cx="684076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V="1">
            <a:off x="4166494" y="395598"/>
            <a:ext cx="926642" cy="63139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 Box 71"/>
          <p:cNvSpPr txBox="1">
            <a:spLocks noChangeArrowheads="1"/>
          </p:cNvSpPr>
          <p:nvPr/>
        </p:nvSpPr>
        <p:spPr bwMode="auto">
          <a:xfrm>
            <a:off x="4823698" y="657447"/>
            <a:ext cx="431323" cy="395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rgbClr val="000000"/>
                </a:solidFill>
              </a:rPr>
              <a:t>6</a:t>
            </a:r>
          </a:p>
        </p:txBody>
      </p:sp>
      <p:cxnSp>
        <p:nvCxnSpPr>
          <p:cNvPr id="44" name="Прямая со стрелкой 43"/>
          <p:cNvCxnSpPr/>
          <p:nvPr/>
        </p:nvCxnSpPr>
        <p:spPr>
          <a:xfrm>
            <a:off x="3451446" y="1046099"/>
            <a:ext cx="684076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 Box 69"/>
          <p:cNvSpPr txBox="1">
            <a:spLocks noChangeArrowheads="1"/>
          </p:cNvSpPr>
          <p:nvPr/>
        </p:nvSpPr>
        <p:spPr bwMode="auto">
          <a:xfrm>
            <a:off x="2864957" y="657447"/>
            <a:ext cx="373856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rgbClr val="000000"/>
                </a:solidFill>
              </a:rPr>
              <a:t>4′</a:t>
            </a:r>
          </a:p>
        </p:txBody>
      </p:sp>
      <p:sp>
        <p:nvSpPr>
          <p:cNvPr id="46" name="Text Box 83"/>
          <p:cNvSpPr txBox="1">
            <a:spLocks noChangeArrowheads="1"/>
          </p:cNvSpPr>
          <p:nvPr/>
        </p:nvSpPr>
        <p:spPr bwMode="auto">
          <a:xfrm>
            <a:off x="2301933" y="5102487"/>
            <a:ext cx="37941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rgbClr val="000000"/>
                </a:solidFill>
              </a:rPr>
              <a:t>3′</a:t>
            </a:r>
          </a:p>
        </p:txBody>
      </p:sp>
      <p:sp>
        <p:nvSpPr>
          <p:cNvPr id="47" name="Text Box 80"/>
          <p:cNvSpPr txBox="1">
            <a:spLocks noChangeArrowheads="1"/>
          </p:cNvSpPr>
          <p:nvPr/>
        </p:nvSpPr>
        <p:spPr bwMode="auto">
          <a:xfrm>
            <a:off x="3461737" y="5102487"/>
            <a:ext cx="55245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48" name="Text Box 81"/>
          <p:cNvSpPr txBox="1">
            <a:spLocks noChangeArrowheads="1"/>
          </p:cNvSpPr>
          <p:nvPr/>
        </p:nvSpPr>
        <p:spPr bwMode="auto">
          <a:xfrm>
            <a:off x="3484954" y="657447"/>
            <a:ext cx="298450" cy="362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49" name="AutoShape 76"/>
          <p:cNvSpPr>
            <a:spLocks/>
          </p:cNvSpPr>
          <p:nvPr/>
        </p:nvSpPr>
        <p:spPr bwMode="auto">
          <a:xfrm rot="5400000">
            <a:off x="2322168" y="4185843"/>
            <a:ext cx="244475" cy="1588813"/>
          </a:xfrm>
          <a:prstGeom prst="rightBrace">
            <a:avLst>
              <a:gd name="adj1" fmla="val 33009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2716051" y="1082611"/>
            <a:ext cx="0" cy="359440"/>
          </a:xfrm>
          <a:prstGeom prst="line">
            <a:avLst/>
          </a:prstGeom>
          <a:ln w="5715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рямоугольник 50"/>
          <p:cNvSpPr/>
          <p:nvPr/>
        </p:nvSpPr>
        <p:spPr>
          <a:xfrm>
            <a:off x="5539003" y="684664"/>
            <a:ext cx="27538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Aft>
                <a:spcPct val="20000"/>
              </a:spcAft>
              <a:buAutoNum type="arabicParenR"/>
              <a:defRPr/>
            </a:pPr>
            <a:r>
              <a:rPr lang="ru-RU" b="1" dirty="0" smtClean="0">
                <a:solidFill>
                  <a:srgbClr val="00B050"/>
                </a:solidFill>
              </a:rPr>
              <a:t>Введение </a:t>
            </a:r>
            <a:r>
              <a:rPr lang="ru-RU" b="1" dirty="0">
                <a:solidFill>
                  <a:srgbClr val="00B050"/>
                </a:solidFill>
              </a:rPr>
              <a:t>в </a:t>
            </a:r>
            <a:r>
              <a:rPr lang="ru-RU" b="1" dirty="0" smtClean="0">
                <a:solidFill>
                  <a:srgbClr val="00B050"/>
                </a:solidFill>
              </a:rPr>
              <a:t>ситуацию.</a:t>
            </a:r>
            <a:endParaRPr lang="ru-RU" b="1" dirty="0" smtClean="0">
              <a:solidFill>
                <a:srgbClr val="00B050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520376" y="1188790"/>
            <a:ext cx="2662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ct val="2000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>2) </a:t>
            </a:r>
            <a:r>
              <a:rPr lang="ru-RU" b="1" dirty="0">
                <a:solidFill>
                  <a:srgbClr val="C00000"/>
                </a:solidFill>
              </a:rPr>
              <a:t>Актуализация знаний.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5509828" y="1723265"/>
            <a:ext cx="3634171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ct val="20000"/>
              </a:spcAft>
              <a:buAutoNum type="arabicParenR" startAt="3"/>
              <a:defRPr/>
            </a:pPr>
            <a:r>
              <a:rPr lang="ru-RU" b="1" dirty="0">
                <a:solidFill>
                  <a:srgbClr val="C00000"/>
                </a:solidFill>
              </a:rPr>
              <a:t>Затруднение в ситуации: </a:t>
            </a:r>
          </a:p>
          <a:p>
            <a:pPr>
              <a:spcAft>
                <a:spcPct val="20000"/>
              </a:spcAft>
              <a:defRPr/>
            </a:pPr>
            <a:r>
              <a:rPr lang="ru-RU" dirty="0">
                <a:solidFill>
                  <a:srgbClr val="000000"/>
                </a:solidFill>
              </a:rPr>
              <a:t>фиксация, </a:t>
            </a:r>
            <a:r>
              <a:rPr lang="ru-RU" dirty="0" smtClean="0">
                <a:solidFill>
                  <a:srgbClr val="000000"/>
                </a:solidFill>
              </a:rPr>
              <a:t>выявление места и причины затруднения.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5582994" y="2907133"/>
            <a:ext cx="3563888" cy="131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ct val="20000"/>
              </a:spcAft>
              <a:defRPr/>
            </a:pPr>
            <a:r>
              <a:rPr lang="ru-RU" b="1" dirty="0" smtClean="0">
                <a:solidFill>
                  <a:srgbClr val="0033CC"/>
                </a:solidFill>
              </a:rPr>
              <a:t>4) «Открытие</a:t>
            </a:r>
            <a:r>
              <a:rPr lang="ru-RU" b="1" dirty="0">
                <a:solidFill>
                  <a:srgbClr val="0033CC"/>
                </a:solidFill>
              </a:rPr>
              <a:t>» нового знания</a:t>
            </a:r>
            <a:r>
              <a:rPr lang="ru-RU" dirty="0">
                <a:solidFill>
                  <a:srgbClr val="0033CC"/>
                </a:solidFill>
              </a:rPr>
              <a:t>: </a:t>
            </a:r>
          </a:p>
          <a:p>
            <a:pPr>
              <a:spcAft>
                <a:spcPct val="20000"/>
              </a:spcAft>
              <a:defRPr/>
            </a:pPr>
            <a:r>
              <a:rPr lang="ru-RU" dirty="0">
                <a:solidFill>
                  <a:srgbClr val="000000"/>
                </a:solidFill>
              </a:rPr>
              <a:t>выбор способа преодоления </a:t>
            </a:r>
          </a:p>
          <a:p>
            <a:pPr>
              <a:spcAft>
                <a:spcPct val="20000"/>
              </a:spcAft>
              <a:defRPr/>
            </a:pPr>
            <a:r>
              <a:rPr lang="ru-RU" dirty="0">
                <a:solidFill>
                  <a:srgbClr val="000000"/>
                </a:solidFill>
              </a:rPr>
              <a:t>з</a:t>
            </a:r>
            <a:r>
              <a:rPr lang="ru-RU" dirty="0" smtClean="0">
                <a:solidFill>
                  <a:srgbClr val="000000"/>
                </a:solidFill>
              </a:rPr>
              <a:t>атруднения</a:t>
            </a:r>
            <a:r>
              <a:rPr lang="ru-RU" dirty="0">
                <a:solidFill>
                  <a:srgbClr val="000000"/>
                </a:solidFill>
              </a:rPr>
              <a:t>, </a:t>
            </a:r>
            <a:r>
              <a:rPr lang="ru-RU" dirty="0" smtClean="0">
                <a:solidFill>
                  <a:srgbClr val="000000"/>
                </a:solidFill>
              </a:rPr>
              <a:t>преодоление затруднения.</a:t>
            </a:r>
            <a:endParaRPr lang="ru-RU" i="1" dirty="0">
              <a:solidFill>
                <a:srgbClr val="00000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5597192" y="4503448"/>
            <a:ext cx="32403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ct val="20000"/>
              </a:spcAft>
              <a:defRPr/>
            </a:pPr>
            <a:r>
              <a:rPr lang="ru-RU" b="1" dirty="0">
                <a:solidFill>
                  <a:srgbClr val="7030A0"/>
                </a:solidFill>
              </a:rPr>
              <a:t>5)  Включение нового знания в систему знаний и повторение.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5582994" y="5589240"/>
            <a:ext cx="18261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ct val="20000"/>
              </a:spcAft>
              <a:defRPr/>
            </a:pPr>
            <a:r>
              <a:rPr lang="ru-RU" b="1" dirty="0">
                <a:solidFill>
                  <a:srgbClr val="FF9900"/>
                </a:solidFill>
              </a:rPr>
              <a:t>6)  Осмысление.</a:t>
            </a:r>
          </a:p>
        </p:txBody>
      </p:sp>
    </p:spTree>
    <p:extLst>
      <p:ext uri="{BB962C8B-B14F-4D97-AF65-F5344CB8AC3E}">
        <p14:creationId xmlns:p14="http://schemas.microsoft.com/office/powerpoint/2010/main" val="1836898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8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9" grpId="0"/>
      <p:bldP spid="21" grpId="0"/>
      <p:bldP spid="22" grpId="0"/>
      <p:bldP spid="23" grpId="0"/>
      <p:bldP spid="24" grpId="0"/>
      <p:bldP spid="25" grpId="0" animBg="1"/>
      <p:bldP spid="31" grpId="0"/>
      <p:bldP spid="34" grpId="0"/>
      <p:bldP spid="35" grpId="0"/>
      <p:bldP spid="43" grpId="0"/>
      <p:bldP spid="45" grpId="0"/>
      <p:bldP spid="46" grpId="0"/>
      <p:bldP spid="47" grpId="0"/>
      <p:bldP spid="48" grpId="0"/>
      <p:bldP spid="49" grpId="0" animBg="1"/>
      <p:bldP spid="51" grpId="0"/>
      <p:bldP spid="52" grpId="0"/>
      <p:bldP spid="53" grpId="0"/>
      <p:bldP spid="54" grpId="0"/>
      <p:bldP spid="55" grpId="0"/>
      <p:bldP spid="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1463" y="1265237"/>
            <a:ext cx="4837049" cy="529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760218" y="566928"/>
            <a:ext cx="69795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Кто должен пройти этот путь???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34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ÐÐ°ÑÑÐ¸Ð½ÐºÐ¸ Ð¿Ð¾ Ð·Ð°Ð¿ÑÐ¾ÑÑ ÐºÐ°ÑÑÐ¸Ð½ÐºÐ° ÑÐµÐ±ÐµÐ½ÐºÐ° Ð´Ð¾ÑÐºÐ¾Ð»ÑÐ½Ð¸ÐºÐ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438" y="950976"/>
            <a:ext cx="2000184" cy="2944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171438" y="128016"/>
            <a:ext cx="1864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 flipH="1">
            <a:off x="3612452" y="3944809"/>
            <a:ext cx="720725" cy="720725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5811259" y="3944810"/>
            <a:ext cx="720725" cy="720725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49808" y="4896041"/>
            <a:ext cx="4208526" cy="1387794"/>
          </a:xfrm>
          <a:prstGeom prst="rect">
            <a:avLst/>
          </a:prstGeom>
          <a:solidFill>
            <a:schemeClr val="bg1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Активный деятель</a:t>
            </a:r>
            <a:endParaRPr lang="ru-RU" sz="2400" b="1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71530" y="4896041"/>
            <a:ext cx="4714875" cy="1387794"/>
          </a:xfrm>
          <a:prstGeom prst="rect">
            <a:avLst/>
          </a:prstGeom>
          <a:solidFill>
            <a:schemeClr val="bg1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24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«Открыватель» окружающего мира, самого себя как личности и других людей в этом мире </a:t>
            </a:r>
            <a:endParaRPr lang="ru-RU" sz="2400" b="1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673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423" y="2011680"/>
            <a:ext cx="6308628" cy="3511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00409" y="658368"/>
            <a:ext cx="7832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при этом делает воспитатель???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0312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</TotalTime>
  <Words>442</Words>
  <Application>Microsoft Office PowerPoint</Application>
  <PresentationFormat>Широкоэкранный</PresentationFormat>
  <Paragraphs>109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пчелки</dc:creator>
  <cp:lastModifiedBy>пчелки</cp:lastModifiedBy>
  <cp:revision>9</cp:revision>
  <dcterms:created xsi:type="dcterms:W3CDTF">2018-11-10T13:59:42Z</dcterms:created>
  <dcterms:modified xsi:type="dcterms:W3CDTF">2018-11-10T15:22:06Z</dcterms:modified>
</cp:coreProperties>
</file>