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5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F41F-3561-4B02-8098-1A679A5F322B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8F0B-6557-43C1-9B3D-B65AAFA74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894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F41F-3561-4B02-8098-1A679A5F322B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8F0B-6557-43C1-9B3D-B65AAFA74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091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F41F-3561-4B02-8098-1A679A5F322B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8F0B-6557-43C1-9B3D-B65AAFA74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62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F41F-3561-4B02-8098-1A679A5F322B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8F0B-6557-43C1-9B3D-B65AAFA74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009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F41F-3561-4B02-8098-1A679A5F322B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8F0B-6557-43C1-9B3D-B65AAFA74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155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F41F-3561-4B02-8098-1A679A5F322B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8F0B-6557-43C1-9B3D-B65AAFA74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021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F41F-3561-4B02-8098-1A679A5F322B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8F0B-6557-43C1-9B3D-B65AAFA74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08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F41F-3561-4B02-8098-1A679A5F322B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8F0B-6557-43C1-9B3D-B65AAFA74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46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F41F-3561-4B02-8098-1A679A5F322B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8F0B-6557-43C1-9B3D-B65AAFA74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734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F41F-3561-4B02-8098-1A679A5F322B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8F0B-6557-43C1-9B3D-B65AAFA74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756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F41F-3561-4B02-8098-1A679A5F322B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8F0B-6557-43C1-9B3D-B65AAFA74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43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FF41F-3561-4B02-8098-1A679A5F322B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D8F0B-6557-43C1-9B3D-B65AAFA741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97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нутый угол 3"/>
          <p:cNvSpPr/>
          <p:nvPr/>
        </p:nvSpPr>
        <p:spPr>
          <a:xfrm>
            <a:off x="179388" y="164593"/>
            <a:ext cx="11854116" cy="6510528"/>
          </a:xfrm>
          <a:prstGeom prst="foldedCorner">
            <a:avLst/>
          </a:prstGeom>
          <a:solidFill>
            <a:srgbClr val="FFFFCC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alt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alt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</a:t>
            </a:r>
          </a:p>
          <a:p>
            <a:pPr algn="ctr"/>
            <a:r>
              <a:rPr lang="ru-RU" alt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родителей</a:t>
            </a:r>
          </a:p>
          <a:p>
            <a:pPr algn="ctr"/>
            <a:endParaRPr lang="ru-RU" altLang="ru-RU" sz="4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«СИТУАЦИЯ» </a:t>
            </a:r>
          </a:p>
          <a:p>
            <a:pPr algn="ctr"/>
            <a:r>
              <a:rPr lang="ru-RU" alt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инструмент организации образовательных ситуаций в детском саду</a:t>
            </a:r>
          </a:p>
          <a:p>
            <a:pPr algn="ctr"/>
            <a:endParaRPr lang="ru-RU" altLang="ru-RU" sz="36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altLang="ru-RU" sz="3600" b="1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altLang="ru-RU" sz="36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МАДОУ д/с № 136 «Тополёк»</a:t>
            </a:r>
            <a:endParaRPr lang="ru-RU" altLang="ru-RU" sz="36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altLang="ru-RU" sz="36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altLang="ru-RU" sz="36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ород Краснодар</a:t>
            </a:r>
          </a:p>
          <a:p>
            <a:pPr algn="r"/>
            <a:r>
              <a:rPr lang="ru-RU" altLang="ru-RU" sz="36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ноября 2018 год</a:t>
            </a:r>
            <a:endParaRPr lang="ru-RU" altLang="ru-RU" sz="36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9" descr="C:\Users\Gubina\Desktop\РАЗОБРАТЬ!\1331763696_f2050af246b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196" y="4292283"/>
            <a:ext cx="3708400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4649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0976" y="335471"/>
            <a:ext cx="10186416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образовательной ситуации </a:t>
            </a:r>
          </a:p>
          <a:p>
            <a:pPr marL="457200" indent="-457200"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«открытия» нового знания</a:t>
            </a:r>
            <a:endParaRPr lang="ru-RU" alt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3233" y="2231136"/>
            <a:ext cx="1042415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в ситуацию.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Затруднение в ситуации.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«Открытие» детьми нового знания в систему знаний.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нового знания в систему знаний.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Осмысление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0619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130939"/>
            <a:ext cx="61821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Типы образовательных ситуации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курсе математического развития дошкольников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«Игралочка»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392" y="1054269"/>
            <a:ext cx="4194312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AutoNum type="arabicPeriod"/>
            </a:pPr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ситуации </a:t>
            </a:r>
          </a:p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«открытия» нового знания</a:t>
            </a:r>
            <a:endParaRPr lang="ru-RU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9392" y="3402996"/>
            <a:ext cx="403528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Образовательные ситуации 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тренировочного типа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905" y="5751724"/>
            <a:ext cx="4691269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Образовательные ситуации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Обобщающего типа (итоговые)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06678" y="223272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Этапы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003233" y="2897415"/>
            <a:ext cx="6033053" cy="16149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в ситуацию.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 деятельность.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Осмысление.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- тренировать (навык, мыслительную операцию, познавательный процесс, способность и т.д.).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03234" y="726650"/>
            <a:ext cx="6033053" cy="17842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в ситуацию.</a:t>
            </a:r>
          </a:p>
          <a:p>
            <a:pPr marL="342900" indent="-342900">
              <a:buAutoNum type="arabicPeriod"/>
            </a:pP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Актуализация.</a:t>
            </a:r>
          </a:p>
          <a:p>
            <a:pPr marL="342900" indent="-342900">
              <a:buAutoNum type="arabicPeriod"/>
            </a:pP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Затруднение.</a:t>
            </a:r>
          </a:p>
          <a:p>
            <a:pPr marL="342900" indent="-342900">
              <a:buAutoNum type="arabicPeriod"/>
            </a:pP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«Открытие» детьми нового знания (способа действия).</a:t>
            </a:r>
          </a:p>
          <a:p>
            <a:pPr marL="342900" indent="-342900">
              <a:buAutoNum type="arabicPeriod"/>
            </a:pP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нового знания в систему знаний.</a:t>
            </a:r>
          </a:p>
          <a:p>
            <a:pPr marL="342900" indent="-342900">
              <a:buAutoNum type="arabicPeriod"/>
            </a:pP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Осмысление.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03233" y="4898901"/>
            <a:ext cx="6033053" cy="17672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в ситуацию.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 деятельность.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Осмысление.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- систематизация накопленного детьми опыта математической деятельности и одновременно – оценка уровня его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7796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92081" y="2727499"/>
            <a:ext cx="788613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781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99648" y="236813"/>
            <a:ext cx="6347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«Ситуация» ДОУ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38"/>
          <p:cNvSpPr txBox="1">
            <a:spLocks noChangeArrowheads="1"/>
          </p:cNvSpPr>
          <p:nvPr/>
        </p:nvSpPr>
        <p:spPr bwMode="auto">
          <a:xfrm>
            <a:off x="5750182" y="1484306"/>
            <a:ext cx="6208077" cy="3970318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FF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Aft>
                <a:spcPct val="20000"/>
              </a:spcAft>
              <a:defRPr/>
            </a:pPr>
            <a:r>
              <a:rPr lang="ru-RU" sz="2800" dirty="0">
                <a:solidFill>
                  <a:srgbClr val="00B050"/>
                </a:solidFill>
                <a:cs typeface="Times New Roman" panose="02020603050405020304" pitchFamily="18" charset="0"/>
              </a:rPr>
              <a:t>1) Введение в </a:t>
            </a:r>
            <a:r>
              <a:rPr lang="ru-RU" sz="28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ситуацию</a:t>
            </a:r>
            <a:r>
              <a:rPr lang="ru-RU" sz="2800" dirty="0">
                <a:solidFill>
                  <a:srgbClr val="00B050"/>
                </a:solidFill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spcAft>
                <a:spcPct val="20000"/>
              </a:spcAft>
              <a:defRPr/>
            </a:pPr>
            <a:r>
              <a:rPr lang="ru-RU" sz="2800" dirty="0">
                <a:solidFill>
                  <a:srgbClr val="D20000"/>
                </a:solidFill>
                <a:cs typeface="Times New Roman" panose="02020603050405020304" pitchFamily="18" charset="0"/>
              </a:rPr>
              <a:t>2) </a:t>
            </a:r>
            <a:r>
              <a:rPr lang="ru-RU" sz="2800" dirty="0" smtClean="0">
                <a:solidFill>
                  <a:srgbClr val="D20000"/>
                </a:solidFill>
                <a:cs typeface="Times New Roman" panose="02020603050405020304" pitchFamily="18" charset="0"/>
              </a:rPr>
              <a:t>Актуализация.</a:t>
            </a:r>
          </a:p>
          <a:p>
            <a:pPr eaLnBrk="1" hangingPunct="1">
              <a:spcAft>
                <a:spcPct val="20000"/>
              </a:spcAft>
              <a:defRPr/>
            </a:pPr>
            <a:r>
              <a:rPr lang="ru-RU" sz="2800" dirty="0" smtClean="0">
                <a:solidFill>
                  <a:srgbClr val="D20000"/>
                </a:solidFill>
                <a:cs typeface="Times New Roman" panose="02020603050405020304" pitchFamily="18" charset="0"/>
              </a:rPr>
              <a:t>3) Затруднение </a:t>
            </a:r>
            <a:r>
              <a:rPr lang="ru-RU" sz="2800" dirty="0">
                <a:solidFill>
                  <a:srgbClr val="D20000"/>
                </a:solidFill>
                <a:cs typeface="Times New Roman" panose="02020603050405020304" pitchFamily="18" charset="0"/>
              </a:rPr>
              <a:t>в </a:t>
            </a:r>
            <a:r>
              <a:rPr lang="ru-RU" sz="2800" dirty="0" smtClean="0">
                <a:solidFill>
                  <a:srgbClr val="D20000"/>
                </a:solidFill>
                <a:cs typeface="Times New Roman" panose="02020603050405020304" pitchFamily="18" charset="0"/>
              </a:rPr>
              <a:t>ситуации</a:t>
            </a:r>
            <a:r>
              <a:rPr lang="ru-RU" sz="2800" dirty="0">
                <a:solidFill>
                  <a:srgbClr val="D20000"/>
                </a:solidFill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spcAft>
                <a:spcPct val="20000"/>
              </a:spcAft>
              <a:defRPr/>
            </a:pPr>
            <a:r>
              <a:rPr lang="ru-RU" sz="28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4) «Открытие» </a:t>
            </a:r>
            <a:r>
              <a:rPr lang="ru-RU" sz="2800" dirty="0">
                <a:solidFill>
                  <a:srgbClr val="0000FF"/>
                </a:solidFill>
                <a:cs typeface="Times New Roman" panose="02020603050405020304" pitchFamily="18" charset="0"/>
              </a:rPr>
              <a:t>детьми нового знания. </a:t>
            </a:r>
          </a:p>
          <a:p>
            <a:pPr eaLnBrk="1" hangingPunct="1">
              <a:spcAft>
                <a:spcPct val="20000"/>
              </a:spcAft>
              <a:defRPr/>
            </a:pPr>
            <a:r>
              <a:rPr lang="ru-RU" sz="2800" dirty="0" smtClean="0">
                <a:solidFill>
                  <a:srgbClr val="D60093"/>
                </a:solidFill>
                <a:cs typeface="Times New Roman" panose="02020603050405020304" pitchFamily="18" charset="0"/>
              </a:rPr>
              <a:t>5) </a:t>
            </a:r>
            <a:r>
              <a:rPr lang="ru-RU" sz="2800" dirty="0">
                <a:solidFill>
                  <a:srgbClr val="D60093"/>
                </a:solidFill>
                <a:cs typeface="Times New Roman" panose="02020603050405020304" pitchFamily="18" charset="0"/>
              </a:rPr>
              <a:t>Включение в систему знаний и повторение.</a:t>
            </a:r>
            <a:r>
              <a:rPr lang="ru-RU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Aft>
                <a:spcPct val="20000"/>
              </a:spcAft>
              <a:defRPr/>
            </a:pPr>
            <a:r>
              <a:rPr lang="ru-RU" sz="2800" dirty="0" smtClean="0">
                <a:solidFill>
                  <a:srgbClr val="FF9900"/>
                </a:solidFill>
                <a:cs typeface="Times New Roman" panose="02020603050405020304" pitchFamily="18" charset="0"/>
              </a:rPr>
              <a:t>6) Осмысление.</a:t>
            </a:r>
            <a:endParaRPr lang="ru-RU" sz="2800" dirty="0">
              <a:solidFill>
                <a:srgbClr val="FF9900"/>
              </a:solidFill>
              <a:cs typeface="Times New Roman" panose="02020603050405020304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933544" y="1722121"/>
            <a:ext cx="4320480" cy="4392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628853" y="642108"/>
            <a:ext cx="2916058" cy="259228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2699792" y="908720"/>
            <a:ext cx="0" cy="103598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611560" y="620688"/>
            <a:ext cx="1116390" cy="80602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82"/>
          <p:cNvSpPr txBox="1">
            <a:spLocks noChangeArrowheads="1"/>
          </p:cNvSpPr>
          <p:nvPr/>
        </p:nvSpPr>
        <p:spPr bwMode="auto">
          <a:xfrm flipH="1">
            <a:off x="827583" y="380259"/>
            <a:ext cx="288032" cy="35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1727950" y="1426712"/>
            <a:ext cx="46778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2195736" y="1426712"/>
            <a:ext cx="50405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Box 83"/>
          <p:cNvSpPr txBox="1">
            <a:spLocks noChangeArrowheads="1"/>
          </p:cNvSpPr>
          <p:nvPr/>
        </p:nvSpPr>
        <p:spPr bwMode="auto">
          <a:xfrm>
            <a:off x="1773416" y="1504054"/>
            <a:ext cx="207169" cy="434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2" name="Text Box 83"/>
          <p:cNvSpPr txBox="1">
            <a:spLocks noChangeArrowheads="1"/>
          </p:cNvSpPr>
          <p:nvPr/>
        </p:nvSpPr>
        <p:spPr bwMode="auto">
          <a:xfrm>
            <a:off x="2245976" y="991404"/>
            <a:ext cx="352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rgbClr val="000000"/>
                </a:solidFill>
              </a:rPr>
              <a:t>3</a:t>
            </a:r>
          </a:p>
        </p:txBody>
      </p:sp>
      <p:cxnSp>
        <p:nvCxnSpPr>
          <p:cNvPr id="33" name="Прямая со стрелкой 32"/>
          <p:cNvCxnSpPr/>
          <p:nvPr/>
        </p:nvCxnSpPr>
        <p:spPr>
          <a:xfrm flipH="1">
            <a:off x="1619672" y="1426712"/>
            <a:ext cx="1044593" cy="33704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1628542" y="4793704"/>
            <a:ext cx="819222" cy="34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2439173" y="4793704"/>
            <a:ext cx="837277" cy="34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3298229" y="4783507"/>
            <a:ext cx="84530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 flipV="1">
            <a:off x="2751746" y="1030759"/>
            <a:ext cx="1368152" cy="375274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2751746" y="1030759"/>
            <a:ext cx="684076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V="1">
            <a:off x="4149414" y="380259"/>
            <a:ext cx="926642" cy="63139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71"/>
          <p:cNvSpPr txBox="1">
            <a:spLocks noChangeArrowheads="1"/>
          </p:cNvSpPr>
          <p:nvPr/>
        </p:nvSpPr>
        <p:spPr bwMode="auto">
          <a:xfrm>
            <a:off x="4806618" y="642108"/>
            <a:ext cx="431323" cy="395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rgbClr val="000000"/>
                </a:solidFill>
              </a:rPr>
              <a:t>6</a:t>
            </a: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3434366" y="1030760"/>
            <a:ext cx="684076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Box 69"/>
          <p:cNvSpPr txBox="1">
            <a:spLocks noChangeArrowheads="1"/>
          </p:cNvSpPr>
          <p:nvPr/>
        </p:nvSpPr>
        <p:spPr bwMode="auto">
          <a:xfrm>
            <a:off x="2847877" y="642108"/>
            <a:ext cx="373856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rgbClr val="000000"/>
                </a:solidFill>
              </a:rPr>
              <a:t>4′</a:t>
            </a:r>
          </a:p>
        </p:txBody>
      </p:sp>
      <p:sp>
        <p:nvSpPr>
          <p:cNvPr id="43" name="Text Box 83"/>
          <p:cNvSpPr txBox="1">
            <a:spLocks noChangeArrowheads="1"/>
          </p:cNvSpPr>
          <p:nvPr/>
        </p:nvSpPr>
        <p:spPr bwMode="auto">
          <a:xfrm>
            <a:off x="2284853" y="5087148"/>
            <a:ext cx="37941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rgbClr val="000000"/>
                </a:solidFill>
              </a:rPr>
              <a:t>3′</a:t>
            </a:r>
          </a:p>
        </p:txBody>
      </p:sp>
      <p:sp>
        <p:nvSpPr>
          <p:cNvPr id="44" name="Text Box 80"/>
          <p:cNvSpPr txBox="1">
            <a:spLocks noChangeArrowheads="1"/>
          </p:cNvSpPr>
          <p:nvPr/>
        </p:nvSpPr>
        <p:spPr bwMode="auto">
          <a:xfrm>
            <a:off x="3444657" y="5087148"/>
            <a:ext cx="55245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45" name="Text Box 81"/>
          <p:cNvSpPr txBox="1">
            <a:spLocks noChangeArrowheads="1"/>
          </p:cNvSpPr>
          <p:nvPr/>
        </p:nvSpPr>
        <p:spPr bwMode="auto">
          <a:xfrm>
            <a:off x="3467874" y="642108"/>
            <a:ext cx="298450" cy="362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46" name="AutoShape 76"/>
          <p:cNvSpPr>
            <a:spLocks/>
          </p:cNvSpPr>
          <p:nvPr/>
        </p:nvSpPr>
        <p:spPr bwMode="auto">
          <a:xfrm rot="5400000">
            <a:off x="2305088" y="4170504"/>
            <a:ext cx="244475" cy="1588813"/>
          </a:xfrm>
          <a:prstGeom prst="rightBrace">
            <a:avLst>
              <a:gd name="adj1" fmla="val 33009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2698971" y="1067272"/>
            <a:ext cx="0" cy="359440"/>
          </a:xfrm>
          <a:prstGeom prst="line">
            <a:avLst/>
          </a:prstGeom>
          <a:ln w="571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Овал 47"/>
          <p:cNvSpPr/>
          <p:nvPr/>
        </p:nvSpPr>
        <p:spPr>
          <a:xfrm>
            <a:off x="950624" y="1737460"/>
            <a:ext cx="4320480" cy="4392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1645933" y="657447"/>
            <a:ext cx="2916058" cy="259228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2716872" y="924059"/>
            <a:ext cx="0" cy="103598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628640" y="636027"/>
            <a:ext cx="1116390" cy="80602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 Box 82"/>
          <p:cNvSpPr txBox="1">
            <a:spLocks noChangeArrowheads="1"/>
          </p:cNvSpPr>
          <p:nvPr/>
        </p:nvSpPr>
        <p:spPr bwMode="auto">
          <a:xfrm flipH="1">
            <a:off x="844663" y="395598"/>
            <a:ext cx="288032" cy="35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53" name="Прямая со стрелкой 52"/>
          <p:cNvCxnSpPr/>
          <p:nvPr/>
        </p:nvCxnSpPr>
        <p:spPr>
          <a:xfrm>
            <a:off x="1745030" y="1442051"/>
            <a:ext cx="46778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2212816" y="1442051"/>
            <a:ext cx="50405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 Box 83"/>
          <p:cNvSpPr txBox="1">
            <a:spLocks noChangeArrowheads="1"/>
          </p:cNvSpPr>
          <p:nvPr/>
        </p:nvSpPr>
        <p:spPr bwMode="auto">
          <a:xfrm>
            <a:off x="1790496" y="1519393"/>
            <a:ext cx="207169" cy="434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56" name="Text Box 83"/>
          <p:cNvSpPr txBox="1">
            <a:spLocks noChangeArrowheads="1"/>
          </p:cNvSpPr>
          <p:nvPr/>
        </p:nvSpPr>
        <p:spPr bwMode="auto">
          <a:xfrm>
            <a:off x="2263056" y="1006743"/>
            <a:ext cx="352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rgbClr val="000000"/>
                </a:solidFill>
              </a:rPr>
              <a:t>3</a:t>
            </a:r>
          </a:p>
        </p:txBody>
      </p:sp>
      <p:cxnSp>
        <p:nvCxnSpPr>
          <p:cNvPr id="57" name="Прямая со стрелкой 56"/>
          <p:cNvCxnSpPr/>
          <p:nvPr/>
        </p:nvCxnSpPr>
        <p:spPr>
          <a:xfrm flipH="1">
            <a:off x="1636752" y="1442051"/>
            <a:ext cx="1044593" cy="33704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1645622" y="4809043"/>
            <a:ext cx="819222" cy="34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2456253" y="4809043"/>
            <a:ext cx="837277" cy="34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3315309" y="4798846"/>
            <a:ext cx="84530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H="1" flipV="1">
            <a:off x="2768826" y="1046098"/>
            <a:ext cx="1368152" cy="375274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2768826" y="1046098"/>
            <a:ext cx="684076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flipV="1">
            <a:off x="4166494" y="395598"/>
            <a:ext cx="926642" cy="63139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 Box 71"/>
          <p:cNvSpPr txBox="1">
            <a:spLocks noChangeArrowheads="1"/>
          </p:cNvSpPr>
          <p:nvPr/>
        </p:nvSpPr>
        <p:spPr bwMode="auto">
          <a:xfrm>
            <a:off x="4823698" y="657447"/>
            <a:ext cx="431323" cy="395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rgbClr val="000000"/>
                </a:solidFill>
              </a:rPr>
              <a:t>6</a:t>
            </a:r>
          </a:p>
        </p:txBody>
      </p:sp>
      <p:cxnSp>
        <p:nvCxnSpPr>
          <p:cNvPr id="65" name="Прямая со стрелкой 64"/>
          <p:cNvCxnSpPr/>
          <p:nvPr/>
        </p:nvCxnSpPr>
        <p:spPr>
          <a:xfrm>
            <a:off x="3451446" y="1046099"/>
            <a:ext cx="684076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 Box 69"/>
          <p:cNvSpPr txBox="1">
            <a:spLocks noChangeArrowheads="1"/>
          </p:cNvSpPr>
          <p:nvPr/>
        </p:nvSpPr>
        <p:spPr bwMode="auto">
          <a:xfrm>
            <a:off x="2864957" y="657447"/>
            <a:ext cx="373856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rgbClr val="000000"/>
                </a:solidFill>
              </a:rPr>
              <a:t>4′</a:t>
            </a:r>
          </a:p>
        </p:txBody>
      </p:sp>
      <p:sp>
        <p:nvSpPr>
          <p:cNvPr id="67" name="Text Box 83"/>
          <p:cNvSpPr txBox="1">
            <a:spLocks noChangeArrowheads="1"/>
          </p:cNvSpPr>
          <p:nvPr/>
        </p:nvSpPr>
        <p:spPr bwMode="auto">
          <a:xfrm>
            <a:off x="2301933" y="5102487"/>
            <a:ext cx="37941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rgbClr val="000000"/>
                </a:solidFill>
              </a:rPr>
              <a:t>3′</a:t>
            </a:r>
          </a:p>
        </p:txBody>
      </p:sp>
      <p:sp>
        <p:nvSpPr>
          <p:cNvPr id="68" name="Text Box 80"/>
          <p:cNvSpPr txBox="1">
            <a:spLocks noChangeArrowheads="1"/>
          </p:cNvSpPr>
          <p:nvPr/>
        </p:nvSpPr>
        <p:spPr bwMode="auto">
          <a:xfrm>
            <a:off x="3461737" y="5102487"/>
            <a:ext cx="55245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69" name="Text Box 81"/>
          <p:cNvSpPr txBox="1">
            <a:spLocks noChangeArrowheads="1"/>
          </p:cNvSpPr>
          <p:nvPr/>
        </p:nvSpPr>
        <p:spPr bwMode="auto">
          <a:xfrm>
            <a:off x="3484954" y="657447"/>
            <a:ext cx="298450" cy="362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70" name="AutoShape 76"/>
          <p:cNvSpPr>
            <a:spLocks/>
          </p:cNvSpPr>
          <p:nvPr/>
        </p:nvSpPr>
        <p:spPr bwMode="auto">
          <a:xfrm rot="5400000">
            <a:off x="2322168" y="4185843"/>
            <a:ext cx="244475" cy="1588813"/>
          </a:xfrm>
          <a:prstGeom prst="rightBrace">
            <a:avLst>
              <a:gd name="adj1" fmla="val 33009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>
            <a:off x="2716051" y="1082611"/>
            <a:ext cx="0" cy="359440"/>
          </a:xfrm>
          <a:prstGeom prst="line">
            <a:avLst/>
          </a:prstGeom>
          <a:ln w="571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332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 tmFilter="0, 0; .2, .5; .8, .5; 1, 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8" dur="250" autoRev="1" fill="hold"/>
                                        <p:tgtEl>
                                          <p:spTgt spid="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/>
      <p:bldP spid="32" grpId="0"/>
      <p:bldP spid="40" grpId="0"/>
      <p:bldP spid="42" grpId="0"/>
      <p:bldP spid="43" grpId="0"/>
      <p:bldP spid="44" grpId="0"/>
      <p:bldP spid="45" grpId="0"/>
      <p:bldP spid="46" grpId="0" animBg="1"/>
      <p:bldP spid="52" grpId="0"/>
      <p:bldP spid="55" grpId="0"/>
      <p:bldP spid="56" grpId="0"/>
      <p:bldP spid="64" grpId="0"/>
      <p:bldP spid="66" grpId="0"/>
      <p:bldP spid="67" grpId="0"/>
      <p:bldP spid="68" grpId="0"/>
      <p:bldP spid="69" grpId="0"/>
      <p:bldP spid="7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4509" y="1016997"/>
            <a:ext cx="11521440" cy="1012972"/>
          </a:xfrm>
          <a:prstGeom prst="rect">
            <a:avLst/>
          </a:prstGeom>
          <a:solidFill>
            <a:schemeClr val="bg1"/>
          </a:solidFill>
          <a:ln>
            <a:solidFill>
              <a:srgbClr val="99CCFF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50000"/>
              </a:spcBef>
              <a:defRPr/>
            </a:pPr>
            <a:r>
              <a:rPr kumimoji="1" lang="ru-RU" altLang="ru-RU" sz="28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возникновения у детей внутренней потребности включения в деятельность (постановка «детской цели»).</a:t>
            </a:r>
            <a:endParaRPr kumimoji="1" lang="ru-RU" altLang="ru-RU" sz="2800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10319" y="128016"/>
            <a:ext cx="36361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в ситуацию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О первомайских демонстрациях и ограничении движения транспорта Владимир - Новости регионов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53" b="10386"/>
          <a:stretch/>
        </p:blipFill>
        <p:spPr bwMode="auto">
          <a:xfrm>
            <a:off x="3040714" y="2560320"/>
            <a:ext cx="6375333" cy="3913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105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17712" y="1316736"/>
            <a:ext cx="47851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знаний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4048" y="3042059"/>
            <a:ext cx="11594591" cy="1461592"/>
          </a:xfrm>
          <a:prstGeom prst="rect">
            <a:avLst/>
          </a:prstGeom>
          <a:solidFill>
            <a:schemeClr val="bg1"/>
          </a:solidFill>
          <a:ln>
            <a:solidFill>
              <a:srgbClr val="99CCFF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50000"/>
              </a:spcBef>
              <a:defRPr/>
            </a:pPr>
            <a:r>
              <a:rPr kumimoji="1" lang="ru-RU" altLang="ru-RU" sz="28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познавательной деятельности, в которой целенаправленно актуализируются мыслительные операции, а также знания и опыт детей, необходимые им для «открытия» нового знания.</a:t>
            </a:r>
            <a:endParaRPr kumimoji="1" lang="ru-RU" altLang="ru-RU" sz="2800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008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6945" y="128016"/>
            <a:ext cx="51996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Затруднение в ситуации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9184" y="774347"/>
            <a:ext cx="11448288" cy="1406728"/>
          </a:xfrm>
          <a:prstGeom prst="rect">
            <a:avLst/>
          </a:prstGeom>
          <a:solidFill>
            <a:schemeClr val="bg1"/>
          </a:solidFill>
          <a:ln>
            <a:solidFill>
              <a:srgbClr val="99CCFF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kumimoji="1" lang="ru-RU" altLang="ru-RU" sz="2800" b="1" dirty="0">
                <a:solidFill>
                  <a:srgbClr val="180BC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ru-RU" altLang="ru-RU" sz="28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ситуации затруднения в индивидуальной деятельности.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kumimoji="1" lang="ru-RU" altLang="ru-RU" sz="28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Фиксация затруднения и выявление его причины.</a:t>
            </a:r>
            <a:endParaRPr kumimoji="1" lang="ru-RU" altLang="ru-RU" sz="2800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ÐÐ°ÑÑÐ¸Ð½ÐºÐ¸ Ð¿Ð¾ Ð·Ð°Ð¿ÑÐ¾ÑÑ ÐºÐ°ÑÑÐ¸Ð½ÐºÐ° ÑÐ¼Ð°Ð¹Ð»Ð¸Ðº ÑÐ¾ Ð·Ð½Ð°ÐºÐ¾Ð¼ Ð²Ð¾Ð¿ÑÐ¾ÑÐ°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43" b="15627"/>
          <a:stretch/>
        </p:blipFill>
        <p:spPr bwMode="auto">
          <a:xfrm>
            <a:off x="3996055" y="2414016"/>
            <a:ext cx="2808653" cy="212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75488" y="4868046"/>
            <a:ext cx="11448288" cy="1406728"/>
          </a:xfrm>
          <a:prstGeom prst="rect">
            <a:avLst/>
          </a:prstGeom>
          <a:solidFill>
            <a:schemeClr val="bg1"/>
          </a:solidFill>
          <a:ln>
            <a:solidFill>
              <a:srgbClr val="99CCFF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Затруднение в ситуации </a:t>
            </a:r>
            <a:r>
              <a:rPr kumimoji="1" lang="ru-RU" altLang="ru-RU" sz="28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ключевое звено </a:t>
            </a:r>
          </a:p>
          <a:p>
            <a:pPr algn="ctr"/>
            <a:r>
              <a:rPr kumimoji="1" lang="ru-RU" altLang="ru-RU" sz="28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технологии «Ситуация» </a:t>
            </a:r>
            <a:r>
              <a:rPr lang="ru-RU" altLang="ru-RU" sz="28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800" b="1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493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9936" y="179754"/>
            <a:ext cx="47609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Затруднение</a:t>
            </a:r>
            <a:r>
              <a:rPr lang="ru-RU" sz="28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в собственной деятельности дает ему</a:t>
            </a:r>
            <a:r>
              <a:rPr lang="ru-RU" sz="28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возможность:</a:t>
            </a:r>
            <a:endParaRPr lang="ru-RU" sz="2800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9936" y="1949446"/>
            <a:ext cx="544372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spcAft>
                <a:spcPts val="1200"/>
              </a:spcAft>
              <a:buFontTx/>
              <a:buChar char="•"/>
              <a:defRPr/>
            </a:pPr>
            <a:r>
              <a:rPr lang="ru-RU" b="1" i="1" dirty="0">
                <a:solidFill>
                  <a:srgbClr val="003399"/>
                </a:solidFill>
              </a:rPr>
              <a:t>понять, чего он пока не знает, не умеет</a:t>
            </a:r>
            <a:r>
              <a:rPr lang="ru-RU" i="1" dirty="0">
                <a:solidFill>
                  <a:srgbClr val="003399"/>
                </a:solidFill>
              </a:rPr>
              <a:t>;</a:t>
            </a:r>
          </a:p>
          <a:p>
            <a:pPr marL="177800" indent="-177800">
              <a:spcAft>
                <a:spcPts val="1200"/>
              </a:spcAft>
              <a:buFontTx/>
              <a:buChar char="•"/>
              <a:defRPr/>
            </a:pPr>
            <a:r>
              <a:rPr lang="ru-RU" dirty="0">
                <a:solidFill>
                  <a:schemeClr val="tx2"/>
                </a:solidFill>
              </a:rPr>
              <a:t>научиться </a:t>
            </a:r>
            <a:r>
              <a:rPr lang="ru-RU" i="1" dirty="0">
                <a:solidFill>
                  <a:schemeClr val="tx2"/>
                </a:solidFill>
              </a:rPr>
              <a:t>конструктивно</a:t>
            </a:r>
            <a:r>
              <a:rPr lang="ru-RU" dirty="0">
                <a:solidFill>
                  <a:schemeClr val="tx2"/>
                </a:solidFill>
              </a:rPr>
              <a:t> относиться к затруднениям, переводить </a:t>
            </a:r>
            <a:r>
              <a:rPr lang="ru-RU" b="1" i="1" dirty="0">
                <a:solidFill>
                  <a:srgbClr val="003399"/>
                </a:solidFill>
              </a:rPr>
              <a:t>проблемы в задачи</a:t>
            </a:r>
            <a:r>
              <a:rPr lang="ru-RU" dirty="0">
                <a:solidFill>
                  <a:srgbClr val="003399"/>
                </a:solidFill>
              </a:rPr>
              <a:t>;</a:t>
            </a:r>
          </a:p>
          <a:p>
            <a:pPr marL="177800" indent="-177800">
              <a:spcAft>
                <a:spcPts val="1200"/>
              </a:spcAft>
              <a:buFontTx/>
              <a:buChar char="•"/>
              <a:defRPr/>
            </a:pPr>
            <a:r>
              <a:rPr lang="ru-RU" b="1" i="1" dirty="0">
                <a:solidFill>
                  <a:srgbClr val="003399"/>
                </a:solidFill>
              </a:rPr>
              <a:t>приобрести опыт </a:t>
            </a:r>
            <a:r>
              <a:rPr lang="ru-RU" dirty="0">
                <a:solidFill>
                  <a:schemeClr val="tx2"/>
                </a:solidFill>
              </a:rPr>
              <a:t>успешного преодоления затруднения в повседневной жизни; развить </a:t>
            </a:r>
            <a:r>
              <a:rPr lang="ru-RU" b="1" i="1" dirty="0">
                <a:solidFill>
                  <a:srgbClr val="003399"/>
                </a:solidFill>
              </a:rPr>
              <a:t>положительную самооценку</a:t>
            </a:r>
            <a:r>
              <a:rPr lang="ru-RU" dirty="0">
                <a:solidFill>
                  <a:srgbClr val="003399"/>
                </a:solidFill>
              </a:rPr>
              <a:t>;</a:t>
            </a:r>
          </a:p>
          <a:p>
            <a:pPr marL="177800" indent="-177800">
              <a:spcAft>
                <a:spcPts val="1200"/>
              </a:spcAft>
              <a:buFontTx/>
              <a:buChar char="•"/>
              <a:defRPr/>
            </a:pPr>
            <a:r>
              <a:rPr lang="ru-RU" dirty="0">
                <a:solidFill>
                  <a:schemeClr val="tx2"/>
                </a:solidFill>
              </a:rPr>
              <a:t>научиться выделять </a:t>
            </a:r>
            <a:r>
              <a:rPr lang="ru-RU" b="1" i="1" dirty="0">
                <a:solidFill>
                  <a:srgbClr val="003399"/>
                </a:solidFill>
              </a:rPr>
              <a:t>причинно-следственные связи</a:t>
            </a:r>
            <a:r>
              <a:rPr lang="ru-RU" dirty="0">
                <a:solidFill>
                  <a:srgbClr val="003399"/>
                </a:solidFill>
              </a:rPr>
              <a:t>; </a:t>
            </a:r>
          </a:p>
          <a:p>
            <a:pPr marL="177800" indent="-177800">
              <a:spcAft>
                <a:spcPts val="1200"/>
              </a:spcAft>
              <a:buFontTx/>
              <a:buChar char="•"/>
              <a:defRPr/>
            </a:pPr>
            <a:r>
              <a:rPr lang="ru-RU" dirty="0">
                <a:solidFill>
                  <a:schemeClr val="tx2"/>
                </a:solidFill>
              </a:rPr>
              <a:t>научиться правильно </a:t>
            </a:r>
            <a:r>
              <a:rPr lang="ru-RU" b="1" i="1" dirty="0">
                <a:solidFill>
                  <a:srgbClr val="003399"/>
                </a:solidFill>
              </a:rPr>
              <a:t>формулировать причины </a:t>
            </a:r>
            <a:r>
              <a:rPr lang="ru-RU" dirty="0">
                <a:solidFill>
                  <a:schemeClr val="tx2"/>
                </a:solidFill>
              </a:rPr>
              <a:t>различных затруднений;</a:t>
            </a:r>
          </a:p>
          <a:p>
            <a:pPr marL="177800" indent="-177800">
              <a:spcAft>
                <a:spcPts val="1200"/>
              </a:spcAft>
              <a:buFontTx/>
              <a:buChar char="•"/>
              <a:defRPr/>
            </a:pPr>
            <a:r>
              <a:rPr lang="ru-RU" dirty="0">
                <a:solidFill>
                  <a:schemeClr val="tx2"/>
                </a:solidFill>
              </a:rPr>
              <a:t>сформировать чувство </a:t>
            </a:r>
            <a:r>
              <a:rPr lang="ru-RU" b="1" i="1" dirty="0">
                <a:solidFill>
                  <a:srgbClr val="003399"/>
                </a:solidFill>
              </a:rPr>
              <a:t>ответственности за свои поступки</a:t>
            </a:r>
            <a:r>
              <a:rPr lang="ru-RU" dirty="0">
                <a:solidFill>
                  <a:srgbClr val="003399"/>
                </a:solidFill>
              </a:rPr>
              <a:t>.</a:t>
            </a:r>
            <a:endParaRPr lang="ru-RU" b="1" dirty="0">
              <a:solidFill>
                <a:srgbClr val="00339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38088" y="179754"/>
            <a:ext cx="59222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у детей формируются </a:t>
            </a:r>
          </a:p>
          <a:p>
            <a:r>
              <a:rPr lang="ru-RU" sz="28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установки:</a:t>
            </a:r>
            <a:endParaRPr lang="ru-RU" sz="2800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96000" y="1949446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b="1" dirty="0" smtClean="0">
                <a:solidFill>
                  <a:srgbClr val="C00000"/>
                </a:solidFill>
              </a:rPr>
              <a:t>«Ошибаться – не страшно» </a:t>
            </a:r>
          </a:p>
          <a:p>
            <a:pPr>
              <a:buFont typeface="Arial" charset="0"/>
              <a:buChar char="•"/>
            </a:pPr>
            <a:r>
              <a:rPr lang="ru-RU" b="1" dirty="0" smtClean="0">
                <a:solidFill>
                  <a:srgbClr val="C00000"/>
                </a:solidFill>
              </a:rPr>
              <a:t>«Каждый имеет право на ошибку»</a:t>
            </a:r>
          </a:p>
          <a:p>
            <a:pPr>
              <a:buFont typeface="Arial" charset="0"/>
              <a:buChar char="•"/>
            </a:pPr>
            <a:r>
              <a:rPr lang="ru-RU" b="1" dirty="0" smtClean="0">
                <a:solidFill>
                  <a:srgbClr val="C00000"/>
                </a:solidFill>
              </a:rPr>
              <a:t>«Трудности помогают мне стать сильнее, умнее и т.д.»</a:t>
            </a:r>
          </a:p>
          <a:p>
            <a:pPr>
              <a:buFont typeface="Arial" charset="0"/>
              <a:buChar char="•"/>
            </a:pPr>
            <a:r>
              <a:rPr lang="ru-RU" b="1" dirty="0" smtClean="0">
                <a:solidFill>
                  <a:srgbClr val="C00000"/>
                </a:solidFill>
              </a:rPr>
              <a:t>«Я имею право чего-то не знать, не уметь» </a:t>
            </a:r>
          </a:p>
          <a:p>
            <a:pPr>
              <a:buFont typeface="Arial" charset="0"/>
              <a:buChar char="•"/>
            </a:pPr>
            <a:r>
              <a:rPr lang="ru-RU" b="1" dirty="0" smtClean="0">
                <a:solidFill>
                  <a:srgbClr val="C00000"/>
                </a:solidFill>
              </a:rPr>
              <a:t>«Не ошибается лишь тот, кто ничего не делает»</a:t>
            </a:r>
          </a:p>
          <a:p>
            <a:pPr>
              <a:buFont typeface="Arial" charset="0"/>
              <a:buChar char="•"/>
            </a:pPr>
            <a:r>
              <a:rPr lang="ru-RU" b="1" dirty="0" smtClean="0">
                <a:solidFill>
                  <a:srgbClr val="C00000"/>
                </a:solidFill>
              </a:rPr>
              <a:t>«В затруднении содержится возможность» и т.д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38088" y="3614553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b="1" dirty="0" smtClean="0">
                <a:solidFill>
                  <a:srgbClr val="C00000"/>
                </a:solidFill>
              </a:rPr>
              <a:t>«Я могу!» </a:t>
            </a:r>
          </a:p>
          <a:p>
            <a:pPr>
              <a:buFont typeface="Arial" charset="0"/>
              <a:buChar char="•"/>
            </a:pPr>
            <a:r>
              <a:rPr lang="ru-RU" b="1" dirty="0" smtClean="0">
                <a:solidFill>
                  <a:srgbClr val="C00000"/>
                </a:solidFill>
              </a:rPr>
              <a:t>«Я смею!»</a:t>
            </a:r>
          </a:p>
          <a:p>
            <a:pPr>
              <a:buFont typeface="Arial" charset="0"/>
              <a:buChar char="•"/>
            </a:pPr>
            <a:r>
              <a:rPr lang="ru-RU" b="1" dirty="0" smtClean="0">
                <a:solidFill>
                  <a:srgbClr val="C00000"/>
                </a:solidFill>
              </a:rPr>
              <a:t>«Я хороший, умный, сильный!!!» и т.д.</a:t>
            </a:r>
          </a:p>
          <a:p>
            <a:pPr>
              <a:buFont typeface="Arial" charset="0"/>
              <a:buChar char="•"/>
            </a:pPr>
            <a:r>
              <a:rPr lang="ru-RU" b="1" dirty="0" smtClean="0">
                <a:solidFill>
                  <a:srgbClr val="C00000"/>
                </a:solidFill>
              </a:rPr>
              <a:t>«Я заслуживаю уважения!»</a:t>
            </a:r>
          </a:p>
          <a:p>
            <a:pPr>
              <a:buFont typeface="Arial" charset="0"/>
              <a:buChar char="•"/>
            </a:pPr>
            <a:r>
              <a:rPr lang="ru-RU" b="1" dirty="0" smtClean="0">
                <a:solidFill>
                  <a:srgbClr val="C00000"/>
                </a:solidFill>
              </a:rPr>
              <a:t>«Меня принимают и любят таким , какой я есть»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6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3728" y="1099270"/>
            <a:ext cx="5900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«Открытие» нового знания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38295" y="2162429"/>
            <a:ext cx="8851392" cy="3200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223960" y="2349754"/>
            <a:ext cx="8207375" cy="28257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kumimoji="1" lang="ru-RU" altLang="ru-RU" sz="2400" b="1" dirty="0">
                <a:solidFill>
                  <a:srgbClr val="180BC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1" lang="ru-RU" altLang="ru-RU" sz="24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Вовлечение детей в процесс самостоятельного решения вопросов проблемного характера, поиска и открытия новых знаний, формирование опыта успешного преодоления трудностей через выявление и устранение их причин.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kumimoji="1" lang="ru-RU" altLang="ru-RU" sz="24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Фиксация нового знания в речи  и знаково.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kumimoji="1" lang="ru-RU" altLang="ru-RU" sz="24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Создание ситуации успеха.</a:t>
            </a:r>
          </a:p>
        </p:txBody>
      </p:sp>
    </p:spTree>
    <p:extLst>
      <p:ext uri="{BB962C8B-B14F-4D97-AF65-F5344CB8AC3E}">
        <p14:creationId xmlns:p14="http://schemas.microsoft.com/office/powerpoint/2010/main" val="1427423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3910" y="645656"/>
            <a:ext cx="93742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нового знания в систему знаний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99616" y="1609344"/>
            <a:ext cx="9308592" cy="42428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200379" y="2244058"/>
            <a:ext cx="8207375" cy="297338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kumimoji="1" lang="ru-RU" altLang="ru-RU" sz="2400" b="1" dirty="0">
                <a:solidFill>
                  <a:srgbClr val="180BC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1" lang="ru-RU" altLang="ru-RU" sz="24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Выполнение задания на новый способ действия с проговариванием вслух алгоритма, свойства.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kumimoji="1" lang="ru-RU" altLang="ru-RU" sz="24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Самостоятельная проверка по эталону (образцу).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kumimoji="1" lang="ru-RU" altLang="ru-RU" sz="24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Индивидуальные затруднения в играх.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kumimoji="1" lang="ru-RU" altLang="ru-RU" sz="24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Выполнение заданий, в которых новый способ действий связывается с ранее изученным.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kumimoji="1" lang="ru-RU" altLang="ru-RU" sz="24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Ситуация успеха в совместной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840432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28920" y="896112"/>
            <a:ext cx="2831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Осмысление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8720" y="2157984"/>
            <a:ext cx="10094976" cy="2670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kumimoji="1" lang="ru-RU" altLang="ru-RU" sz="2800" b="1" dirty="0">
                <a:solidFill>
                  <a:srgbClr val="180BC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ru-RU" altLang="ru-RU" sz="28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Фиксирование детьми достижения «детской» цели.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kumimoji="1" lang="ru-RU" altLang="ru-RU" sz="28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Проговаривание воспитателем или самими детьми условий, которые позволили добиться этой цели.</a:t>
            </a:r>
            <a:endParaRPr kumimoji="1" lang="ru-RU" altLang="ru-RU" sz="2800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7858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614</Words>
  <Application>Microsoft Office PowerPoint</Application>
  <PresentationFormat>Широкоэкранный</PresentationFormat>
  <Paragraphs>110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пчелки</dc:creator>
  <cp:lastModifiedBy>пчелки</cp:lastModifiedBy>
  <cp:revision>9</cp:revision>
  <dcterms:created xsi:type="dcterms:W3CDTF">2018-11-10T14:45:43Z</dcterms:created>
  <dcterms:modified xsi:type="dcterms:W3CDTF">2018-11-10T16:26:54Z</dcterms:modified>
</cp:coreProperties>
</file>