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09" r:id="rId2"/>
    <p:sldMasterId id="2147487927" r:id="rId3"/>
    <p:sldMasterId id="2147488202" r:id="rId4"/>
    <p:sldMasterId id="2147488214" r:id="rId5"/>
    <p:sldMasterId id="2147488590" r:id="rId6"/>
  </p:sldMasterIdLst>
  <p:notesMasterIdLst>
    <p:notesMasterId r:id="rId39"/>
  </p:notesMasterIdLst>
  <p:sldIdLst>
    <p:sldId id="1895" r:id="rId7"/>
    <p:sldId id="1919" r:id="rId8"/>
    <p:sldId id="1916" r:id="rId9"/>
    <p:sldId id="1917" r:id="rId10"/>
    <p:sldId id="1527" r:id="rId11"/>
    <p:sldId id="1529" r:id="rId12"/>
    <p:sldId id="1532" r:id="rId13"/>
    <p:sldId id="1533" r:id="rId14"/>
    <p:sldId id="1534" r:id="rId15"/>
    <p:sldId id="1535" r:id="rId16"/>
    <p:sldId id="1539" r:id="rId17"/>
    <p:sldId id="1540" r:id="rId18"/>
    <p:sldId id="1541" r:id="rId19"/>
    <p:sldId id="1542" r:id="rId20"/>
    <p:sldId id="1543" r:id="rId21"/>
    <p:sldId id="1544" r:id="rId22"/>
    <p:sldId id="1918" r:id="rId23"/>
    <p:sldId id="1549" r:id="rId24"/>
    <p:sldId id="1550" r:id="rId25"/>
    <p:sldId id="1551" r:id="rId26"/>
    <p:sldId id="1552" r:id="rId27"/>
    <p:sldId id="1553" r:id="rId28"/>
    <p:sldId id="1554" r:id="rId29"/>
    <p:sldId id="1555" r:id="rId30"/>
    <p:sldId id="1556" r:id="rId31"/>
    <p:sldId id="1557" r:id="rId32"/>
    <p:sldId id="1558" r:id="rId33"/>
    <p:sldId id="1559" r:id="rId34"/>
    <p:sldId id="1560" r:id="rId35"/>
    <p:sldId id="1561" r:id="rId36"/>
    <p:sldId id="1562" r:id="rId37"/>
    <p:sldId id="156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03491A"/>
    <a:srgbClr val="180BC5"/>
    <a:srgbClr val="000066"/>
    <a:srgbClr val="006666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2895" autoAdjust="0"/>
  </p:normalViewPr>
  <p:slideViewPr>
    <p:cSldViewPr>
      <p:cViewPr varScale="1">
        <p:scale>
          <a:sx n="62" d="100"/>
          <a:sy n="62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8E6511-5835-4241-9774-502869945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0880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677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3133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F84427-8055-4F6C-A622-02F1D75CE399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7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3998DD-6810-4BFF-A561-194B7588B908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30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2BDC1B-A0B3-4677-BF81-66BBB02A4422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kumimoji="0" lang="ru-RU" altLang="ru-RU">
              <a:solidFill>
                <a:srgbClr val="000000"/>
              </a:solidFill>
            </a:endParaRPr>
          </a:p>
        </p:txBody>
      </p:sp>
      <p:sp>
        <p:nvSpPr>
          <p:cNvPr id="1034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1100" smtClean="0"/>
          </a:p>
        </p:txBody>
      </p:sp>
      <p:sp>
        <p:nvSpPr>
          <p:cNvPr id="10342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9ACB54-31EB-476D-8156-E6B8FB5E8513}" type="slidenum">
              <a:rPr kumimoji="0" lang="ru-RU" altLang="ru-RU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kumimoji="0"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2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002881-4A0F-499F-998B-01FD9B95EDEA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1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54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F5DF9A-2B77-4CBB-AD36-94603ABAE143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42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argusfon.com</a:t>
            </a:r>
            <a:r>
              <a:rPr lang="ru-RU" altLang="ru-RU" smtClean="0"/>
              <a:t>, </a:t>
            </a:r>
            <a:r>
              <a:rPr lang="en-US" altLang="ru-RU" smtClean="0"/>
              <a:t>http://vad17.files.wordpress.com/2011/04/twilight_dreamer_iii___walk_on-bakrund.jpg</a:t>
            </a:r>
            <a:r>
              <a:rPr lang="ru-RU" altLang="ru-RU" smtClean="0"/>
              <a:t>, </a:t>
            </a:r>
            <a:r>
              <a:rPr lang="en-US" altLang="ru-RU" smtClean="0"/>
              <a:t>http://assets.communityspice.com/proclaimingtruth/assets/Images/Butterfly_Monarch_pupa.jpg</a:t>
            </a:r>
            <a:endParaRPr lang="ru-RU" altLang="ru-RU" smtClean="0"/>
          </a:p>
        </p:txBody>
      </p:sp>
      <p:sp>
        <p:nvSpPr>
          <p:cNvPr id="1065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93893D-8A5F-4E5F-8570-696729358E56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http://www.laasanen.net/POTN/IMG_7807-01b_butterfly_cocoon_b.jpg</a:t>
            </a:r>
            <a:r>
              <a:rPr lang="ru-RU" altLang="ru-RU" smtClean="0"/>
              <a:t>, </a:t>
            </a:r>
            <a:r>
              <a:rPr lang="en-US" altLang="ru-RU" smtClean="0"/>
              <a:t>http://img-fotki.yandex.ru/get/4806/lesk-b.3f/0_49b00_a820df10_XL</a:t>
            </a:r>
            <a:endParaRPr lang="ru-RU" altLang="ru-RU" smtClean="0"/>
          </a:p>
        </p:txBody>
      </p:sp>
      <p:sp>
        <p:nvSpPr>
          <p:cNvPr id="1075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EB5760-1A22-4A1E-BD04-3543D64D0F16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3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http://www.laasanen.net/POTN/IMG_7807-01b_butterfly_cocoon_b.jpg</a:t>
            </a:r>
            <a:r>
              <a:rPr lang="ru-RU" altLang="ru-RU" smtClean="0"/>
              <a:t>, </a:t>
            </a:r>
            <a:r>
              <a:rPr lang="en-US" altLang="ru-RU" smtClean="0"/>
              <a:t>http://img-fotki.yandex.ru/get/4806/lesk-b.3f/0_49b00_a820df10_XL</a:t>
            </a:r>
            <a:endParaRPr lang="ru-RU" altLang="ru-RU" smtClean="0"/>
          </a:p>
        </p:txBody>
      </p:sp>
      <p:sp>
        <p:nvSpPr>
          <p:cNvPr id="1085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4369CD-1AA0-4807-898F-4C6DC7F3311D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4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11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EFD917-464A-4989-A3A2-343DAE403A6A}" type="slidenum">
              <a:rPr kumimoji="0" lang="ru-RU" altLang="ru-RU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http://club.foto.ru/gallery/images/photo/2009/06/02/1355003.jpg</a:t>
            </a:r>
            <a:endParaRPr lang="ru-RU" altLang="ru-RU" smtClean="0"/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E612D9-6920-4844-AA43-140EE8F49D8F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51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http://ib1.keep4u.ru/b/080329/a3/a39881be778fd7fa2d.jpg</a:t>
            </a:r>
            <a:endParaRPr lang="ru-RU" altLang="ru-RU" smtClean="0"/>
          </a:p>
        </p:txBody>
      </p:sp>
      <p:sp>
        <p:nvSpPr>
          <p:cNvPr id="1105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88C8C6-54A1-4CA0-A878-40BC06681B90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20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http://gallery.dviger.com/public/gallery/1/6/014ebb1e33ac04d563606cd2a71d929d.jpg</a:t>
            </a:r>
            <a:endParaRPr lang="ru-RU" altLang="ru-RU" smtClean="0"/>
          </a:p>
        </p:txBody>
      </p:sp>
      <p:sp>
        <p:nvSpPr>
          <p:cNvPr id="1116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4C9DF4-6C03-48BB-A30B-78196EA3A12C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2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http://www.stihi.ru/pics/2008/08/17/300.jpg</a:t>
            </a:r>
            <a:endParaRPr lang="ru-RU" altLang="ru-RU" smtClean="0"/>
          </a:p>
        </p:txBody>
      </p:sp>
      <p:sp>
        <p:nvSpPr>
          <p:cNvPr id="1126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873485-1461-482C-B410-47BF9492EDC8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41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http://www.1zoom.ru/big2/92/239152-jugra.jpg</a:t>
            </a:r>
            <a:r>
              <a:rPr lang="ru-RU" altLang="ru-RU" smtClean="0"/>
              <a:t>, </a:t>
            </a:r>
            <a:r>
              <a:rPr lang="en-US" altLang="ru-RU" smtClean="0"/>
              <a:t>http://minadiaz.files.wordpress.com/2010/11/mariposas001.jpg</a:t>
            </a:r>
            <a:endParaRPr lang="ru-RU" altLang="ru-RU" smtClean="0"/>
          </a:p>
        </p:txBody>
      </p:sp>
      <p:sp>
        <p:nvSpPr>
          <p:cNvPr id="1136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315BF8-4BF9-4E17-9E68-1736A3C32612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70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4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B3DF59-B4C2-45EF-B725-E5589D6E1362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0312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E17197-5761-454D-8600-42A5C402E928}" type="slidenum">
              <a:rPr kumimoji="0"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0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586CC5-B86D-4D4C-862C-0BB7BF74BD7F}" type="slidenum">
              <a:rPr kumimoji="0" lang="ru-RU" altLang="ru-RU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7003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069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467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7426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D7EC-5C13-4BC2-BAB8-00CC872ED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456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901C-6ABB-456E-84F4-DB2B1413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4207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2406-1B28-44B6-90F3-20F78D6FC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4560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2371-DECE-4368-AB06-B05B88C08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7754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5063-9421-4C58-959C-B46AEEE3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6096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50F9-3E4B-40F6-B5F6-6F053FAD4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612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9341-9996-4F33-85F9-09E9594F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101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DE67-6227-420F-BDF3-B4F782A3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6365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8C42-14CE-4687-A495-991454560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7312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7CBE-EC32-4778-85FA-9A0806B40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6001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DC45-993F-48BB-B8F7-40CDDF9AF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30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308E-36D0-47DA-80A3-362EA6387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0284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1D8F-145F-43B3-BAFE-B4F93462A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1005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6AD6-C2A8-4D26-AFF0-3B9A9CBEE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2077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95A4-0BB3-4BCB-B90C-885F232DC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363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720E-8A90-4A2D-890E-BBC436442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7117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B9B2-0DE1-46E7-ABCD-3F4E0BC6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0090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406-0AD3-4D73-82E4-B3EE0C0A4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6972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84F1-AD41-4F34-8F60-8AC1D536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0393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CF61-FD9F-45D3-B756-287E0AC0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3834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7162-1A1C-4237-8123-5E97DD5E2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4391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B4CC-40FE-400A-87AD-CA239273A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4081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E587-370B-4CBA-8538-FF1F2098F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2493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FFDB-244E-4C23-84AB-6E3A65928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2461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8F34-7EA4-48CD-806D-8BC8F5E2F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232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E812-F830-4C52-815E-6DF4CF714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0445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2D42-AB4B-4F09-ADCA-C3690AA9A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7596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5AA5-4DE4-41C4-8356-BD4B76FF9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4323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484D-050B-42EF-8BE0-CCBCE5EC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8723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E909-834C-4C46-9FB0-971C8F1C7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71144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2158-2CCF-4E76-A69E-8CA3055A4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5936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9DCD-0C08-45E2-9616-34A1BD8A1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011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2F21-D7F6-4BEF-BFBD-56B3FDFDE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1339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4534-80CF-4406-9EDE-B7BE61C7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56354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553B-A9DA-41A5-BF15-A9F1A2ECD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3284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2B65-BF55-4644-8DE6-3307AA86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182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0AD1-358B-4C92-A4CA-E161C0B3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3294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FC52-06B8-4CE7-8606-9E745B1CC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1467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CDE1-5C69-4A6E-9A0C-FA31A4FA4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0877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EF3B-E00C-47A8-93C9-6430BAE9B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656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4574-8CFB-47F4-AC51-DE43E1BC9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4335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2330-902C-4E7D-B518-CB1E16A67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73740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1471-5596-4384-A52C-B0593EC89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4796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C0B2-38D5-47CF-A229-1E4B091AC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751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E2FA-5C56-49ED-A61E-F809C12C7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7475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DB83-2C4B-4069-9F9D-062C8FAF6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6080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9814-8148-4C4A-B8A0-1793AF1B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8760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3E8F-2572-41B6-9F17-EDFBAC2BA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495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89B52-E7D6-4CD0-8F4D-BC0408C8F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7336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584D-E47D-4073-8622-8CE8F25F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0390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4EF0-05FD-494D-AF06-AA48E1C2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134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8BB6-6C9A-4508-8269-1007CD3BE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698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9D6A-2450-4FB5-9D70-7BF874AC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2604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AD0A-4A9A-4CF6-9FEB-0907CCE6E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3371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D27A2-D743-41B9-8F70-7CEE872AE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132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04B0-0BC3-4662-8B5D-6C2013FD7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35584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CAB7-CB75-4E3F-A969-F2E82FD98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8969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5319-3A7D-4E84-8AB7-6B4BEFC8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063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EDAA-CEBC-4C4A-820F-773DC005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5087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575CE-841E-4F76-9B75-826E7B31B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12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AE0C-6003-4BAA-AC52-971D647F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3287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72F4-6F92-44C8-B4FE-00ACCC172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9341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8FA0-7970-4222-9B21-7D3A9ABF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324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0A44A-955B-4086-B391-25A0296F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47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D269-4036-457B-81E3-D85CC0399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240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0CB3-A8C7-4434-87A9-F2E9C42A3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630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3B16-9FAA-4D41-8510-ED4B65EBC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5117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C139-EC0A-4567-B2D8-69B66F78E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958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DBE2-7AD4-4A33-8A2D-2BC8D9B0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0440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09C1-251C-46E7-AD3D-547BA589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2322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75BC-2753-4EB6-9756-6F4BF43B4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7839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61A5-29AD-46EC-AFDD-1AE87D202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6293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455C-D5BC-4939-BBC0-D1B264D3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453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4159-ED5E-4524-9551-27B32B912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4342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4773-A68E-4F3E-8103-70367ED05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063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3AA6C1-5285-473D-95B4-9BF90E8A0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543" r:id="rId2"/>
    <p:sldLayoutId id="2147488544" r:id="rId3"/>
    <p:sldLayoutId id="2147488545" r:id="rId4"/>
    <p:sldLayoutId id="2147488546" r:id="rId5"/>
    <p:sldLayoutId id="2147488547" r:id="rId6"/>
    <p:sldLayoutId id="2147488548" r:id="rId7"/>
    <p:sldLayoutId id="2147488549" r:id="rId8"/>
    <p:sldLayoutId id="2147488550" r:id="rId9"/>
    <p:sldLayoutId id="2147488551" r:id="rId10"/>
    <p:sldLayoutId id="2147488552" r:id="rId11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F232A4-C22E-4460-9990-36B0AB7A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3" r:id="rId1"/>
    <p:sldLayoutId id="2147488554" r:id="rId2"/>
    <p:sldLayoutId id="2147488555" r:id="rId3"/>
    <p:sldLayoutId id="2147488556" r:id="rId4"/>
    <p:sldLayoutId id="2147488557" r:id="rId5"/>
    <p:sldLayoutId id="2147488558" r:id="rId6"/>
    <p:sldLayoutId id="2147488559" r:id="rId7"/>
    <p:sldLayoutId id="2147488560" r:id="rId8"/>
    <p:sldLayoutId id="2147488561" r:id="rId9"/>
    <p:sldLayoutId id="2147488562" r:id="rId10"/>
    <p:sldLayoutId id="2147488563" r:id="rId11"/>
    <p:sldLayoutId id="2147488564" r:id="rId12"/>
    <p:sldLayoutId id="2147488565" r:id="rId13"/>
    <p:sldLayoutId id="2147488566" r:id="rId14"/>
    <p:sldLayoutId id="2147488567" r:id="rId15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59FB61-592D-4C32-9E2B-415BC5E67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68" r:id="rId1"/>
    <p:sldLayoutId id="2147488569" r:id="rId2"/>
    <p:sldLayoutId id="2147488570" r:id="rId3"/>
    <p:sldLayoutId id="2147488571" r:id="rId4"/>
    <p:sldLayoutId id="2147488572" r:id="rId5"/>
    <p:sldLayoutId id="2147488573" r:id="rId6"/>
    <p:sldLayoutId id="2147488574" r:id="rId7"/>
    <p:sldLayoutId id="2147488575" r:id="rId8"/>
    <p:sldLayoutId id="2147488576" r:id="rId9"/>
    <p:sldLayoutId id="2147488577" r:id="rId10"/>
    <p:sldLayoutId id="2147488578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819E99-1BC9-4C58-81CD-FE467C3B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79" r:id="rId1"/>
    <p:sldLayoutId id="2147488580" r:id="rId2"/>
    <p:sldLayoutId id="2147488581" r:id="rId3"/>
    <p:sldLayoutId id="2147488582" r:id="rId4"/>
    <p:sldLayoutId id="2147488583" r:id="rId5"/>
    <p:sldLayoutId id="2147488584" r:id="rId6"/>
    <p:sldLayoutId id="2147488585" r:id="rId7"/>
    <p:sldLayoutId id="2147488586" r:id="rId8"/>
    <p:sldLayoutId id="2147488587" r:id="rId9"/>
    <p:sldLayoutId id="2147488588" r:id="rId10"/>
    <p:sldLayoutId id="2147488589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C0DE8A-070D-407D-9269-21665F1A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5" r:id="rId1"/>
    <p:sldLayoutId id="2147488516" r:id="rId2"/>
    <p:sldLayoutId id="2147488517" r:id="rId3"/>
    <p:sldLayoutId id="2147488518" r:id="rId4"/>
    <p:sldLayoutId id="2147488519" r:id="rId5"/>
    <p:sldLayoutId id="2147488520" r:id="rId6"/>
    <p:sldLayoutId id="2147488521" r:id="rId7"/>
    <p:sldLayoutId id="2147488522" r:id="rId8"/>
    <p:sldLayoutId id="2147488523" r:id="rId9"/>
    <p:sldLayoutId id="2147488524" r:id="rId10"/>
    <p:sldLayoutId id="2147488525" r:id="rId11"/>
    <p:sldLayoutId id="2147488526" r:id="rId12"/>
    <p:sldLayoutId id="2147488527" r:id="rId13"/>
    <p:sldLayoutId id="2147488528" r:id="rId14"/>
    <p:sldLayoutId id="2147488529" r:id="rId15"/>
    <p:sldLayoutId id="2147488530" r:id="rId16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DEBFF-8E72-473E-B3FB-952F5279F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1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1" r:id="rId1"/>
    <p:sldLayoutId id="2147488592" r:id="rId2"/>
    <p:sldLayoutId id="2147488593" r:id="rId3"/>
    <p:sldLayoutId id="2147488594" r:id="rId4"/>
    <p:sldLayoutId id="2147488595" r:id="rId5"/>
    <p:sldLayoutId id="2147488596" r:id="rId6"/>
    <p:sldLayoutId id="2147488597" r:id="rId7"/>
    <p:sldLayoutId id="2147488598" r:id="rId8"/>
    <p:sldLayoutId id="2147488599" r:id="rId9"/>
    <p:sldLayoutId id="2147488600" r:id="rId10"/>
    <p:sldLayoutId id="21474886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43608" y="1988840"/>
            <a:ext cx="7056438" cy="100736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ОБРАЗОВАТЕЛЬНАЯ ТЕХНОЛОГИЯ 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«СИТУАЦИЯ»</a:t>
            </a:r>
            <a:endParaRPr lang="ru-RU" altLang="ru-RU" sz="2800" b="1" dirty="0" smtClean="0">
              <a:solidFill>
                <a:srgbClr val="D60000"/>
              </a:solidFill>
            </a:endParaRPr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6328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6329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56325" name="Заголовок 1"/>
          <p:cNvSpPr txBox="1">
            <a:spLocks/>
          </p:cNvSpPr>
          <p:nvPr/>
        </p:nvSpPr>
        <p:spPr bwMode="auto">
          <a:xfrm>
            <a:off x="1743025" y="417513"/>
            <a:ext cx="6429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Институт системно-деятельностной педагогики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pic>
        <p:nvPicPr>
          <p:cNvPr id="10" name="Picture 11" descr="G:\лого\Logo-Final\Logo-NOU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11477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258740" y="2924944"/>
            <a:ext cx="2465388" cy="3100387"/>
            <a:chOff x="787400" y="1765300"/>
            <a:chExt cx="3141663" cy="4022725"/>
          </a:xfrm>
        </p:grpSpPr>
        <p:sp>
          <p:nvSpPr>
            <p:cNvPr id="12" name="Oval 60"/>
            <p:cNvSpPr>
              <a:spLocks noChangeArrowheads="1"/>
            </p:cNvSpPr>
            <p:nvPr/>
          </p:nvSpPr>
          <p:spPr bwMode="auto">
            <a:xfrm>
              <a:off x="787400" y="2355850"/>
              <a:ext cx="3141663" cy="34321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Oval 61"/>
            <p:cNvSpPr>
              <a:spLocks noChangeArrowheads="1"/>
            </p:cNvSpPr>
            <p:nvPr/>
          </p:nvSpPr>
          <p:spPr bwMode="auto">
            <a:xfrm>
              <a:off x="1308100" y="2125663"/>
              <a:ext cx="1944688" cy="1808162"/>
            </a:xfrm>
            <a:prstGeom prst="ellipse">
              <a:avLst/>
            </a:prstGeom>
            <a:solidFill>
              <a:srgbClr val="A3E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Oval 62"/>
            <p:cNvSpPr>
              <a:spLocks noChangeArrowheads="1"/>
            </p:cNvSpPr>
            <p:nvPr/>
          </p:nvSpPr>
          <p:spPr bwMode="auto">
            <a:xfrm>
              <a:off x="3074988" y="2489200"/>
              <a:ext cx="117475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5" name="Line 63"/>
            <p:cNvSpPr>
              <a:spLocks noChangeShapeType="1"/>
            </p:cNvSpPr>
            <p:nvPr/>
          </p:nvSpPr>
          <p:spPr bwMode="auto">
            <a:xfrm>
              <a:off x="2371725" y="4800600"/>
              <a:ext cx="528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64"/>
            <p:cNvSpPr>
              <a:spLocks noChangeShapeType="1"/>
            </p:cNvSpPr>
            <p:nvPr/>
          </p:nvSpPr>
          <p:spPr bwMode="auto">
            <a:xfrm>
              <a:off x="1758950" y="2784475"/>
              <a:ext cx="623888" cy="9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>
              <a:off x="1911350" y="2547938"/>
              <a:ext cx="725488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66"/>
            <p:cNvSpPr>
              <a:spLocks noChangeShapeType="1"/>
            </p:cNvSpPr>
            <p:nvPr/>
          </p:nvSpPr>
          <p:spPr bwMode="auto">
            <a:xfrm>
              <a:off x="2430463" y="2547938"/>
              <a:ext cx="6318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Arc 68"/>
            <p:cNvSpPr>
              <a:spLocks/>
            </p:cNvSpPr>
            <p:nvPr/>
          </p:nvSpPr>
          <p:spPr bwMode="auto">
            <a:xfrm flipV="1">
              <a:off x="3192463" y="1765300"/>
              <a:ext cx="538162" cy="730250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1984375" y="2233613"/>
              <a:ext cx="415925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4′</a:t>
              </a:r>
            </a:p>
          </p:txBody>
        </p:sp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3460750" y="1903413"/>
              <a:ext cx="36512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" name="Text Box 73"/>
            <p:cNvSpPr txBox="1">
              <a:spLocks noChangeArrowheads="1"/>
            </p:cNvSpPr>
            <p:nvPr/>
          </p:nvSpPr>
          <p:spPr bwMode="auto">
            <a:xfrm>
              <a:off x="1565275" y="5241925"/>
              <a:ext cx="603250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23" name="Line 74"/>
            <p:cNvSpPr>
              <a:spLocks noChangeShapeType="1"/>
            </p:cNvSpPr>
            <p:nvPr/>
          </p:nvSpPr>
          <p:spPr bwMode="auto">
            <a:xfrm>
              <a:off x="1309688" y="4797425"/>
              <a:ext cx="53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>
              <a:off x="1828800" y="4797425"/>
              <a:ext cx="536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AutoShape 76"/>
            <p:cNvSpPr>
              <a:spLocks/>
            </p:cNvSpPr>
            <p:nvPr/>
          </p:nvSpPr>
          <p:spPr bwMode="auto">
            <a:xfrm rot="5400000">
              <a:off x="1673225" y="4440238"/>
              <a:ext cx="244475" cy="968375"/>
            </a:xfrm>
            <a:prstGeom prst="rightBrace">
              <a:avLst>
                <a:gd name="adj1" fmla="val 3300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 flipH="1">
              <a:off x="1311275" y="2871788"/>
              <a:ext cx="438150" cy="1925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79"/>
            <p:cNvSpPr>
              <a:spLocks noChangeShapeType="1"/>
            </p:cNvSpPr>
            <p:nvPr/>
          </p:nvSpPr>
          <p:spPr bwMode="auto">
            <a:xfrm flipH="1" flipV="1">
              <a:off x="1927225" y="2595563"/>
              <a:ext cx="973138" cy="2205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80"/>
            <p:cNvSpPr txBox="1">
              <a:spLocks noChangeArrowheads="1"/>
            </p:cNvSpPr>
            <p:nvPr/>
          </p:nvSpPr>
          <p:spPr bwMode="auto">
            <a:xfrm>
              <a:off x="2400300" y="4922838"/>
              <a:ext cx="552450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9" name="Text Box 81"/>
            <p:cNvSpPr txBox="1">
              <a:spLocks noChangeArrowheads="1"/>
            </p:cNvSpPr>
            <p:nvPr/>
          </p:nvSpPr>
          <p:spPr bwMode="auto">
            <a:xfrm>
              <a:off x="2654300" y="2268538"/>
              <a:ext cx="5969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1073150" y="2362200"/>
              <a:ext cx="6000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1368425" y="2794000"/>
              <a:ext cx="414338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Oval 84"/>
            <p:cNvSpPr>
              <a:spLocks noChangeArrowheads="1"/>
            </p:cNvSpPr>
            <p:nvPr/>
          </p:nvSpPr>
          <p:spPr bwMode="auto">
            <a:xfrm>
              <a:off x="1270000" y="2733675"/>
              <a:ext cx="120650" cy="1190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" name="Line 85"/>
            <p:cNvSpPr>
              <a:spLocks noChangeShapeType="1"/>
            </p:cNvSpPr>
            <p:nvPr/>
          </p:nvSpPr>
          <p:spPr bwMode="auto">
            <a:xfrm>
              <a:off x="1866900" y="2406650"/>
              <a:ext cx="0" cy="64611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86"/>
            <p:cNvSpPr>
              <a:spLocks noChangeShapeType="1"/>
            </p:cNvSpPr>
            <p:nvPr/>
          </p:nvSpPr>
          <p:spPr bwMode="auto">
            <a:xfrm flipV="1">
              <a:off x="1377950" y="2781300"/>
              <a:ext cx="290513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Arc 88"/>
            <p:cNvSpPr>
              <a:spLocks/>
            </p:cNvSpPr>
            <p:nvPr/>
          </p:nvSpPr>
          <p:spPr bwMode="auto">
            <a:xfrm rot="16200000" flipH="1">
              <a:off x="962025" y="2032000"/>
              <a:ext cx="650875" cy="815975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86"/>
            <p:cNvSpPr>
              <a:spLocks noChangeShapeType="1"/>
            </p:cNvSpPr>
            <p:nvPr/>
          </p:nvSpPr>
          <p:spPr bwMode="auto">
            <a:xfrm flipV="1">
              <a:off x="1530350" y="2784475"/>
              <a:ext cx="381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1576388" y="2459038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1639888" y="5089525"/>
              <a:ext cx="379412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3′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1" name="Text Box 87"/>
          <p:cNvSpPr txBox="1">
            <a:spLocks noChangeArrowheads="1"/>
          </p:cNvSpPr>
          <p:nvPr/>
        </p:nvSpPr>
        <p:spPr bwMode="auto">
          <a:xfrm>
            <a:off x="468313" y="419100"/>
            <a:ext cx="8069262" cy="1233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D00000"/>
                </a:solidFill>
              </a:rPr>
              <a:t>Технология деятельностного метода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D00000"/>
                </a:solidFill>
              </a:rPr>
              <a:t>(технология «Ситуация»)</a:t>
            </a:r>
            <a:endParaRPr kumimoji="0" lang="ru-RU" altLang="ru-RU" sz="2800" b="1">
              <a:solidFill>
                <a:srgbClr val="FF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 u="sng">
                <a:solidFill>
                  <a:srgbClr val="000099"/>
                </a:solidFill>
              </a:rPr>
              <a:t>Образовательная ситуация «открытия» нового знания (ОНЗ)  </a:t>
            </a:r>
          </a:p>
        </p:txBody>
      </p:sp>
      <p:sp>
        <p:nvSpPr>
          <p:cNvPr id="179228" name="Text Box 97"/>
          <p:cNvSpPr txBox="1">
            <a:spLocks noChangeArrowheads="1"/>
          </p:cNvSpPr>
          <p:nvPr/>
        </p:nvSpPr>
        <p:spPr bwMode="auto">
          <a:xfrm>
            <a:off x="4139952" y="1844675"/>
            <a:ext cx="4464496" cy="4464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1)  Введение в ситуацию.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2)  Актуализация знаний и умений.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3)  Затруднение в ситуации: </a:t>
            </a:r>
            <a:r>
              <a:rPr lang="ru-RU" sz="2000" dirty="0" smtClean="0">
                <a:solidFill>
                  <a:srgbClr val="000000"/>
                </a:solidFill>
              </a:rPr>
              <a:t>фиксация, </a:t>
            </a:r>
            <a:r>
              <a:rPr lang="ru-RU" sz="2000" i="1" dirty="0" smtClean="0">
                <a:solidFill>
                  <a:srgbClr val="000000"/>
                </a:solidFill>
              </a:rPr>
              <a:t>выявление места и причины затруднения</a:t>
            </a:r>
            <a:r>
              <a:rPr lang="ru-RU" sz="2000" b="1" dirty="0" smtClean="0">
                <a:solidFill>
                  <a:srgbClr val="000000"/>
                </a:solidFill>
              </a:rPr>
              <a:t>′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4)  «Открытие» нового знания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smtClean="0">
                <a:solidFill>
                  <a:srgbClr val="000000"/>
                </a:solidFill>
              </a:rPr>
              <a:t>выбор способа преодоления затруднения, </a:t>
            </a:r>
            <a:r>
              <a:rPr lang="ru-RU" sz="2000" i="1" dirty="0" smtClean="0">
                <a:solidFill>
                  <a:srgbClr val="000000"/>
                </a:solidFill>
              </a:rPr>
              <a:t>преодоление затруднения</a:t>
            </a:r>
            <a:r>
              <a:rPr lang="ru-RU" sz="2000" b="1" dirty="0" smtClean="0">
                <a:solidFill>
                  <a:srgbClr val="000000"/>
                </a:solidFill>
              </a:rPr>
              <a:t>′</a:t>
            </a:r>
            <a:r>
              <a:rPr lang="ru-RU" sz="2000" i="1" dirty="0" smtClean="0">
                <a:solidFill>
                  <a:srgbClr val="000000"/>
                </a:solidFill>
              </a:rPr>
              <a:t>.  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5)  Включение нового знания в систему знаний.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FF9900"/>
                </a:solidFill>
              </a:rPr>
              <a:t>6)  Осмысление.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87400" y="1765300"/>
            <a:ext cx="3141663" cy="4022725"/>
            <a:chOff x="787400" y="1765300"/>
            <a:chExt cx="3141663" cy="4022725"/>
          </a:xfrm>
        </p:grpSpPr>
        <p:sp>
          <p:nvSpPr>
            <p:cNvPr id="65538" name="Oval 60"/>
            <p:cNvSpPr>
              <a:spLocks noChangeArrowheads="1"/>
            </p:cNvSpPr>
            <p:nvPr/>
          </p:nvSpPr>
          <p:spPr bwMode="auto">
            <a:xfrm>
              <a:off x="787400" y="2355850"/>
              <a:ext cx="3141663" cy="34321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539" name="Oval 61"/>
            <p:cNvSpPr>
              <a:spLocks noChangeArrowheads="1"/>
            </p:cNvSpPr>
            <p:nvPr/>
          </p:nvSpPr>
          <p:spPr bwMode="auto">
            <a:xfrm>
              <a:off x="1308100" y="2125663"/>
              <a:ext cx="1944688" cy="1808162"/>
            </a:xfrm>
            <a:prstGeom prst="ellipse">
              <a:avLst/>
            </a:prstGeom>
            <a:solidFill>
              <a:srgbClr val="A3E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540" name="Oval 62"/>
            <p:cNvSpPr>
              <a:spLocks noChangeArrowheads="1"/>
            </p:cNvSpPr>
            <p:nvPr/>
          </p:nvSpPr>
          <p:spPr bwMode="auto">
            <a:xfrm>
              <a:off x="3074988" y="2489200"/>
              <a:ext cx="117475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541" name="Line 63"/>
            <p:cNvSpPr>
              <a:spLocks noChangeShapeType="1"/>
            </p:cNvSpPr>
            <p:nvPr/>
          </p:nvSpPr>
          <p:spPr bwMode="auto">
            <a:xfrm>
              <a:off x="2371725" y="4800600"/>
              <a:ext cx="528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Line 64"/>
            <p:cNvSpPr>
              <a:spLocks noChangeShapeType="1"/>
            </p:cNvSpPr>
            <p:nvPr/>
          </p:nvSpPr>
          <p:spPr bwMode="auto">
            <a:xfrm>
              <a:off x="1758950" y="2784475"/>
              <a:ext cx="623888" cy="9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Line 65"/>
            <p:cNvSpPr>
              <a:spLocks noChangeShapeType="1"/>
            </p:cNvSpPr>
            <p:nvPr/>
          </p:nvSpPr>
          <p:spPr bwMode="auto">
            <a:xfrm>
              <a:off x="1911350" y="2547938"/>
              <a:ext cx="725488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Line 66"/>
            <p:cNvSpPr>
              <a:spLocks noChangeShapeType="1"/>
            </p:cNvSpPr>
            <p:nvPr/>
          </p:nvSpPr>
          <p:spPr bwMode="auto">
            <a:xfrm>
              <a:off x="2430463" y="2547938"/>
              <a:ext cx="6318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Arc 68"/>
            <p:cNvSpPr>
              <a:spLocks/>
            </p:cNvSpPr>
            <p:nvPr/>
          </p:nvSpPr>
          <p:spPr bwMode="auto">
            <a:xfrm flipV="1">
              <a:off x="3192463" y="1765300"/>
              <a:ext cx="538162" cy="730250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Text Box 69"/>
            <p:cNvSpPr txBox="1">
              <a:spLocks noChangeArrowheads="1"/>
            </p:cNvSpPr>
            <p:nvPr/>
          </p:nvSpPr>
          <p:spPr bwMode="auto">
            <a:xfrm>
              <a:off x="1984375" y="2233613"/>
              <a:ext cx="415925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4′</a:t>
              </a:r>
            </a:p>
          </p:txBody>
        </p:sp>
        <p:sp>
          <p:nvSpPr>
            <p:cNvPr id="65547" name="Text Box 71"/>
            <p:cNvSpPr txBox="1">
              <a:spLocks noChangeArrowheads="1"/>
            </p:cNvSpPr>
            <p:nvPr/>
          </p:nvSpPr>
          <p:spPr bwMode="auto">
            <a:xfrm>
              <a:off x="3460750" y="1903413"/>
              <a:ext cx="36512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5548" name="Text Box 73"/>
            <p:cNvSpPr txBox="1">
              <a:spLocks noChangeArrowheads="1"/>
            </p:cNvSpPr>
            <p:nvPr/>
          </p:nvSpPr>
          <p:spPr bwMode="auto">
            <a:xfrm>
              <a:off x="1565275" y="5241925"/>
              <a:ext cx="603250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65549" name="Line 74"/>
            <p:cNvSpPr>
              <a:spLocks noChangeShapeType="1"/>
            </p:cNvSpPr>
            <p:nvPr/>
          </p:nvSpPr>
          <p:spPr bwMode="auto">
            <a:xfrm>
              <a:off x="1309688" y="4797425"/>
              <a:ext cx="53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Line 75"/>
            <p:cNvSpPr>
              <a:spLocks noChangeShapeType="1"/>
            </p:cNvSpPr>
            <p:nvPr/>
          </p:nvSpPr>
          <p:spPr bwMode="auto">
            <a:xfrm>
              <a:off x="1828800" y="4797425"/>
              <a:ext cx="536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1" name="AutoShape 76"/>
            <p:cNvSpPr>
              <a:spLocks/>
            </p:cNvSpPr>
            <p:nvPr/>
          </p:nvSpPr>
          <p:spPr bwMode="auto">
            <a:xfrm rot="5400000">
              <a:off x="1673225" y="4440238"/>
              <a:ext cx="244475" cy="968375"/>
            </a:xfrm>
            <a:prstGeom prst="rightBrace">
              <a:avLst>
                <a:gd name="adj1" fmla="val 3300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552" name="Line 77"/>
            <p:cNvSpPr>
              <a:spLocks noChangeShapeType="1"/>
            </p:cNvSpPr>
            <p:nvPr/>
          </p:nvSpPr>
          <p:spPr bwMode="auto">
            <a:xfrm flipH="1">
              <a:off x="1311275" y="2871788"/>
              <a:ext cx="438150" cy="1925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3" name="Line 79"/>
            <p:cNvSpPr>
              <a:spLocks noChangeShapeType="1"/>
            </p:cNvSpPr>
            <p:nvPr/>
          </p:nvSpPr>
          <p:spPr bwMode="auto">
            <a:xfrm flipH="1" flipV="1">
              <a:off x="1927225" y="2595563"/>
              <a:ext cx="973138" cy="2205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Text Box 80"/>
            <p:cNvSpPr txBox="1">
              <a:spLocks noChangeArrowheads="1"/>
            </p:cNvSpPr>
            <p:nvPr/>
          </p:nvSpPr>
          <p:spPr bwMode="auto">
            <a:xfrm>
              <a:off x="2400300" y="4922838"/>
              <a:ext cx="552450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5555" name="Text Box 81"/>
            <p:cNvSpPr txBox="1">
              <a:spLocks noChangeArrowheads="1"/>
            </p:cNvSpPr>
            <p:nvPr/>
          </p:nvSpPr>
          <p:spPr bwMode="auto">
            <a:xfrm>
              <a:off x="2654300" y="2268538"/>
              <a:ext cx="5969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5556" name="Text Box 82"/>
            <p:cNvSpPr txBox="1">
              <a:spLocks noChangeArrowheads="1"/>
            </p:cNvSpPr>
            <p:nvPr/>
          </p:nvSpPr>
          <p:spPr bwMode="auto">
            <a:xfrm>
              <a:off x="1073150" y="2362200"/>
              <a:ext cx="6000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557" name="Text Box 83"/>
            <p:cNvSpPr txBox="1">
              <a:spLocks noChangeArrowheads="1"/>
            </p:cNvSpPr>
            <p:nvPr/>
          </p:nvSpPr>
          <p:spPr bwMode="auto">
            <a:xfrm>
              <a:off x="1368425" y="2794000"/>
              <a:ext cx="414338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5558" name="Oval 84"/>
            <p:cNvSpPr>
              <a:spLocks noChangeArrowheads="1"/>
            </p:cNvSpPr>
            <p:nvPr/>
          </p:nvSpPr>
          <p:spPr bwMode="auto">
            <a:xfrm>
              <a:off x="1270000" y="2733675"/>
              <a:ext cx="120650" cy="1190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559" name="Line 85"/>
            <p:cNvSpPr>
              <a:spLocks noChangeShapeType="1"/>
            </p:cNvSpPr>
            <p:nvPr/>
          </p:nvSpPr>
          <p:spPr bwMode="auto">
            <a:xfrm>
              <a:off x="1866900" y="2406650"/>
              <a:ext cx="0" cy="64611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Line 86"/>
            <p:cNvSpPr>
              <a:spLocks noChangeShapeType="1"/>
            </p:cNvSpPr>
            <p:nvPr/>
          </p:nvSpPr>
          <p:spPr bwMode="auto">
            <a:xfrm flipV="1">
              <a:off x="1377950" y="2781300"/>
              <a:ext cx="290513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2" name="Arc 88"/>
            <p:cNvSpPr>
              <a:spLocks/>
            </p:cNvSpPr>
            <p:nvPr/>
          </p:nvSpPr>
          <p:spPr bwMode="auto">
            <a:xfrm rot="16200000" flipH="1">
              <a:off x="962025" y="2032000"/>
              <a:ext cx="650875" cy="815975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6" name="Line 86"/>
            <p:cNvSpPr>
              <a:spLocks noChangeShapeType="1"/>
            </p:cNvSpPr>
            <p:nvPr/>
          </p:nvSpPr>
          <p:spPr bwMode="auto">
            <a:xfrm flipV="1">
              <a:off x="1530350" y="2784475"/>
              <a:ext cx="381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7" name="Text Box 83"/>
            <p:cNvSpPr txBox="1">
              <a:spLocks noChangeArrowheads="1"/>
            </p:cNvSpPr>
            <p:nvPr/>
          </p:nvSpPr>
          <p:spPr bwMode="auto">
            <a:xfrm>
              <a:off x="1576388" y="2459038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5568" name="Text Box 83"/>
            <p:cNvSpPr txBox="1">
              <a:spLocks noChangeArrowheads="1"/>
            </p:cNvSpPr>
            <p:nvPr/>
          </p:nvSpPr>
          <p:spPr bwMode="auto">
            <a:xfrm>
              <a:off x="1639888" y="5089525"/>
              <a:ext cx="379412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3′</a:t>
              </a:r>
            </a:p>
          </p:txBody>
        </p:sp>
      </p:grpSp>
      <p:grpSp>
        <p:nvGrpSpPr>
          <p:cNvPr id="65569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5571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572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 i="1">
                <a:solidFill>
                  <a:srgbClr val="000000"/>
                </a:solidFill>
              </a:rPr>
              <a:t>  </a:t>
            </a:r>
            <a:endParaRPr kumimoji="0"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6564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i="1">
              <a:solidFill>
                <a:srgbClr val="CC3300"/>
              </a:solidFill>
            </a:endParaRPr>
          </a:p>
        </p:txBody>
      </p:sp>
      <p:sp>
        <p:nvSpPr>
          <p:cNvPr id="66565" name="Rectangle 10"/>
          <p:cNvSpPr>
            <a:spLocks noChangeArrowheads="1"/>
          </p:cNvSpPr>
          <p:nvPr/>
        </p:nvSpPr>
        <p:spPr bwMode="auto">
          <a:xfrm>
            <a:off x="2089150" y="576263"/>
            <a:ext cx="491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3300"/>
                </a:solidFill>
              </a:rPr>
              <a:t>Введение в ситуацию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4833" y="1864188"/>
            <a:ext cx="7668000" cy="1545419"/>
          </a:xfrm>
          <a:prstGeom prst="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827088" y="1989138"/>
            <a:ext cx="7272337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Создание условий для возникновения у детей внутренней потребности включения в деятельность (постановка «детской цели»).</a:t>
            </a:r>
          </a:p>
        </p:txBody>
      </p:sp>
      <p:grpSp>
        <p:nvGrpSpPr>
          <p:cNvPr id="66570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657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657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66572" name="Picture 15" descr="http://98.img.avito.st/640x480/476194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194175"/>
            <a:ext cx="1676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 i="1">
                <a:solidFill>
                  <a:srgbClr val="000000"/>
                </a:solidFill>
              </a:rPr>
              <a:t>  </a:t>
            </a:r>
            <a:endParaRPr kumimoji="0"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7587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7588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i="1">
              <a:solidFill>
                <a:srgbClr val="CC3300"/>
              </a:solidFill>
            </a:endParaRPr>
          </a:p>
        </p:txBody>
      </p:sp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827088" y="576263"/>
            <a:ext cx="757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3300"/>
                </a:solidFill>
              </a:rPr>
              <a:t>Актуализация знаний и умений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4833" y="1610792"/>
            <a:ext cx="7668000" cy="2149118"/>
          </a:xfrm>
          <a:prstGeom prst="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49" name="Rectangle 9"/>
          <p:cNvSpPr>
            <a:spLocks noChangeArrowheads="1"/>
          </p:cNvSpPr>
          <p:nvPr/>
        </p:nvSpPr>
        <p:spPr bwMode="auto">
          <a:xfrm>
            <a:off x="827088" y="1700213"/>
            <a:ext cx="7272337" cy="191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Организация познавательной деятельности, в которой целенаправленно актуализируются мыслительные операции, а также знания и опыт детей, необходимые им для «открытия» нового знания.</a:t>
            </a:r>
          </a:p>
        </p:txBody>
      </p:sp>
      <p:grpSp>
        <p:nvGrpSpPr>
          <p:cNvPr id="67594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759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7598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67596" name="Picture 17" descr="http://uch.znate.ru/tw_files2/urls_48/8/d-7564/7564_html_mae67d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221163"/>
            <a:ext cx="1739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 i="1">
                <a:solidFill>
                  <a:srgbClr val="000000"/>
                </a:solidFill>
              </a:rPr>
              <a:t>  </a:t>
            </a:r>
            <a:endParaRPr kumimoji="0"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8612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i="1">
              <a:solidFill>
                <a:srgbClr val="CC3300"/>
              </a:solidFill>
            </a:endParaRPr>
          </a:p>
        </p:txBody>
      </p: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1692275" y="404813"/>
            <a:ext cx="5818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3300"/>
                </a:solidFill>
              </a:rPr>
              <a:t>Затруднение в ситуации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4833" y="1610792"/>
            <a:ext cx="7668000" cy="2149118"/>
          </a:xfrm>
          <a:prstGeom prst="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827088" y="1700213"/>
            <a:ext cx="7272337" cy="1735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Создание ситуации затруднения в индивидуальной деятельности.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Фиксация затруднения и выявление его причины.</a:t>
            </a:r>
          </a:p>
        </p:txBody>
      </p:sp>
      <p:grpSp>
        <p:nvGrpSpPr>
          <p:cNvPr id="68618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8621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8622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68620" name="Picture 16" descr="http://yarpic.ru/wp-content/uploads/2015/05/03-05-2015-03-48-05-mozhnolizarabativatvinterne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149725"/>
            <a:ext cx="23256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6" descr="http://2.bp.blogspot.com/--3257OIAhAs/U9B4dql9yWI/AAAAAAAAA1E/sRIfNRbTmTo/s1600/thinking-happy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143375"/>
            <a:ext cx="1900237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 i="1">
                <a:solidFill>
                  <a:srgbClr val="000000"/>
                </a:solidFill>
              </a:rPr>
              <a:t>  </a:t>
            </a:r>
            <a:endParaRPr kumimoji="0"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9636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323850" y="347663"/>
            <a:ext cx="8353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3300"/>
                </a:solidFill>
              </a:rPr>
              <a:t>«Открытие» нового знания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4337" y="1084519"/>
            <a:ext cx="8279903" cy="2998537"/>
          </a:xfrm>
          <a:prstGeom prst="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395288" y="1052513"/>
            <a:ext cx="8207375" cy="2794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Вовлечение детей в процесс самостоятельного решения вопросов проблемного характера, поиска и открытия новых знаний, формирование опыта успешного преодоления трудностей через выявление и устранение их причин.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Фиксация нового знания в речи  и знаково.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Создание ситуации успеха.</a:t>
            </a:r>
          </a:p>
        </p:txBody>
      </p:sp>
      <p:grpSp>
        <p:nvGrpSpPr>
          <p:cNvPr id="6964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964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9646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69644" name="Picture 3" descr="MCj042982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67225"/>
            <a:ext cx="2032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 i="1">
                <a:solidFill>
                  <a:srgbClr val="000000"/>
                </a:solidFill>
              </a:rPr>
              <a:t>  </a:t>
            </a:r>
            <a:endParaRPr kumimoji="0"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70659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70660" name="Rectangle 10"/>
          <p:cNvSpPr>
            <a:spLocks noChangeArrowheads="1"/>
          </p:cNvSpPr>
          <p:nvPr/>
        </p:nvSpPr>
        <p:spPr bwMode="auto">
          <a:xfrm>
            <a:off x="323850" y="260350"/>
            <a:ext cx="8353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CC3300"/>
                </a:solidFill>
              </a:rPr>
              <a:t>Включение нового знания в систему знаний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4337" y="1084519"/>
            <a:ext cx="8279903" cy="2998537"/>
          </a:xfrm>
          <a:prstGeom prst="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395288" y="1052513"/>
            <a:ext cx="8207375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Выполнение задания на новый способ действия с проговариванием вслух алгоритма, свойства.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Самостоятельная проверка по эталону (образцу).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Индивидуальные затруднения в играх.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Выполнение заданий, в которых новый способ действий связывается с ранее изученным.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Ситуация успеха в совместной деятельности.</a:t>
            </a:r>
          </a:p>
        </p:txBody>
      </p:sp>
      <p:grpSp>
        <p:nvGrpSpPr>
          <p:cNvPr id="70665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0668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0669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70667" name="Picture 15" descr="http://asianwithoutrice.com/wp-content/uploads/2012/05/energe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508500"/>
            <a:ext cx="22590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7" descr="http://nickelodeontv.ucoz.com/_bl/0/19603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4005263"/>
            <a:ext cx="29225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 i="1">
                <a:solidFill>
                  <a:srgbClr val="000000"/>
                </a:solidFill>
              </a:rPr>
              <a:t>  </a:t>
            </a:r>
            <a:endParaRPr kumimoji="0"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71685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i="1">
              <a:solidFill>
                <a:srgbClr val="CC3300"/>
              </a:solidFill>
            </a:endParaRPr>
          </a:p>
        </p:txBody>
      </p:sp>
      <p:sp>
        <p:nvSpPr>
          <p:cNvPr id="71686" name="Rectangle 10"/>
          <p:cNvSpPr>
            <a:spLocks noChangeArrowheads="1"/>
          </p:cNvSpPr>
          <p:nvPr/>
        </p:nvSpPr>
        <p:spPr bwMode="auto">
          <a:xfrm>
            <a:off x="1692275" y="404813"/>
            <a:ext cx="5818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3300"/>
                </a:solidFill>
              </a:rPr>
              <a:t>Осмысление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4833" y="1268760"/>
            <a:ext cx="7668000" cy="2376128"/>
          </a:xfrm>
          <a:prstGeom prst="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900113" y="1417638"/>
            <a:ext cx="7272337" cy="210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24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Фиксирование детьми достижения «детской» цели.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24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Проговаривание воспитателем или самими детьми условий, которые позволили добиться этой цели.</a:t>
            </a:r>
          </a:p>
        </p:txBody>
      </p:sp>
      <p:grpSp>
        <p:nvGrpSpPr>
          <p:cNvPr id="71691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169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169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3394075"/>
            <a:ext cx="7991475" cy="2951163"/>
          </a:xfrm>
          <a:prstGeom prst="rect">
            <a:avLst/>
          </a:prstGeom>
          <a:solidFill>
            <a:srgbClr val="FFE5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286636" y="1005649"/>
            <a:ext cx="2149460" cy="792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Схема-аксиома </a:t>
            </a:r>
          </a:p>
          <a:p>
            <a:pPr algn="ctr">
              <a:defRPr/>
            </a:pPr>
            <a:r>
              <a:rPr lang="ru-RU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«Рефлексия»</a:t>
            </a: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3286636" y="2060960"/>
            <a:ext cx="2149460" cy="100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Технология </a:t>
            </a:r>
          </a:p>
          <a:p>
            <a:pPr algn="ctr">
              <a:defRPr/>
            </a:pPr>
            <a:r>
              <a:rPr lang="ru-RU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деятельностного </a:t>
            </a:r>
          </a:p>
          <a:p>
            <a:pPr algn="ctr">
              <a:defRPr/>
            </a:pPr>
            <a:r>
              <a:rPr lang="ru-RU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метода (ТДМ)</a:t>
            </a:r>
          </a:p>
        </p:txBody>
      </p:sp>
      <p:grpSp>
        <p:nvGrpSpPr>
          <p:cNvPr id="72713" name="Группа 60"/>
          <p:cNvGrpSpPr>
            <a:grpSpLocks/>
          </p:cNvGrpSpPr>
          <p:nvPr/>
        </p:nvGrpSpPr>
        <p:grpSpPr bwMode="auto">
          <a:xfrm>
            <a:off x="6142038" y="1014413"/>
            <a:ext cx="830262" cy="1046162"/>
            <a:chOff x="971550" y="1773238"/>
            <a:chExt cx="1011237" cy="1295722"/>
          </a:xfrm>
        </p:grpSpPr>
        <p:sp>
          <p:nvSpPr>
            <p:cNvPr id="72750" name="Oval 2"/>
            <p:cNvSpPr>
              <a:spLocks noChangeArrowheads="1"/>
            </p:cNvSpPr>
            <p:nvPr/>
          </p:nvSpPr>
          <p:spPr bwMode="auto">
            <a:xfrm>
              <a:off x="971550" y="1909745"/>
              <a:ext cx="1011237" cy="11592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51" name="Oval 3"/>
            <p:cNvSpPr>
              <a:spLocks noChangeArrowheads="1"/>
            </p:cNvSpPr>
            <p:nvPr/>
          </p:nvSpPr>
          <p:spPr bwMode="auto">
            <a:xfrm>
              <a:off x="1153633" y="1773238"/>
              <a:ext cx="658608" cy="60695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52" name="Line 6"/>
            <p:cNvSpPr>
              <a:spLocks noChangeShapeType="1"/>
            </p:cNvSpPr>
            <p:nvPr/>
          </p:nvSpPr>
          <p:spPr bwMode="auto">
            <a:xfrm>
              <a:off x="1219343" y="2013315"/>
              <a:ext cx="1434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3" name="Line 7"/>
            <p:cNvSpPr>
              <a:spLocks noChangeShapeType="1"/>
            </p:cNvSpPr>
            <p:nvPr/>
          </p:nvSpPr>
          <p:spPr bwMode="auto">
            <a:xfrm flipH="1">
              <a:off x="1065852" y="2013315"/>
              <a:ext cx="306481" cy="740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4" name="Line 9"/>
            <p:cNvSpPr>
              <a:spLocks noChangeShapeType="1"/>
            </p:cNvSpPr>
            <p:nvPr/>
          </p:nvSpPr>
          <p:spPr bwMode="auto">
            <a:xfrm>
              <a:off x="1084913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5" name="Line 11"/>
            <p:cNvSpPr>
              <a:spLocks noChangeShapeType="1"/>
            </p:cNvSpPr>
            <p:nvPr/>
          </p:nvSpPr>
          <p:spPr bwMode="auto">
            <a:xfrm>
              <a:off x="1335716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6" name="Line 13"/>
            <p:cNvSpPr>
              <a:spLocks noChangeShapeType="1"/>
            </p:cNvSpPr>
            <p:nvPr/>
          </p:nvSpPr>
          <p:spPr bwMode="auto">
            <a:xfrm>
              <a:off x="1562943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7" name="Line 15"/>
            <p:cNvSpPr>
              <a:spLocks noChangeShapeType="1"/>
            </p:cNvSpPr>
            <p:nvPr/>
          </p:nvSpPr>
          <p:spPr bwMode="auto">
            <a:xfrm flipH="1" flipV="1">
              <a:off x="1381362" y="1909566"/>
              <a:ext cx="399278" cy="837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8" name="Line 16"/>
            <p:cNvSpPr>
              <a:spLocks noChangeShapeType="1"/>
            </p:cNvSpPr>
            <p:nvPr/>
          </p:nvSpPr>
          <p:spPr bwMode="auto">
            <a:xfrm>
              <a:off x="1373666" y="1909566"/>
              <a:ext cx="143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17"/>
            <p:cNvSpPr>
              <a:spLocks noChangeShapeType="1"/>
            </p:cNvSpPr>
            <p:nvPr/>
          </p:nvSpPr>
          <p:spPr bwMode="auto">
            <a:xfrm>
              <a:off x="1381459" y="1999350"/>
              <a:ext cx="195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72760" name="Line 4"/>
            <p:cNvSpPr>
              <a:spLocks noChangeShapeType="1"/>
            </p:cNvSpPr>
            <p:nvPr/>
          </p:nvSpPr>
          <p:spPr bwMode="auto">
            <a:xfrm>
              <a:off x="1372333" y="1873980"/>
              <a:ext cx="0" cy="2410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Стрелка вниз 58"/>
          <p:cNvSpPr/>
          <p:nvPr/>
        </p:nvSpPr>
        <p:spPr>
          <a:xfrm>
            <a:off x="4219575" y="1773238"/>
            <a:ext cx="2825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72715" name="Группа 72"/>
          <p:cNvGrpSpPr>
            <a:grpSpLocks/>
          </p:cNvGrpSpPr>
          <p:nvPr/>
        </p:nvGrpSpPr>
        <p:grpSpPr bwMode="auto">
          <a:xfrm>
            <a:off x="6103938" y="2066925"/>
            <a:ext cx="935037" cy="1204913"/>
            <a:chOff x="2236535" y="1668830"/>
            <a:chExt cx="957804" cy="1337530"/>
          </a:xfrm>
        </p:grpSpPr>
        <p:sp>
          <p:nvSpPr>
            <p:cNvPr id="72731" name="Arc 21"/>
            <p:cNvSpPr>
              <a:spLocks/>
            </p:cNvSpPr>
            <p:nvPr/>
          </p:nvSpPr>
          <p:spPr bwMode="auto">
            <a:xfrm flipV="1">
              <a:off x="2961059" y="1668830"/>
              <a:ext cx="192626" cy="268105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2" name="Oval 5"/>
            <p:cNvSpPr>
              <a:spLocks noChangeArrowheads="1"/>
            </p:cNvSpPr>
            <p:nvPr/>
          </p:nvSpPr>
          <p:spPr bwMode="auto">
            <a:xfrm>
              <a:off x="2236535" y="1873502"/>
              <a:ext cx="957804" cy="113285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33" name="Oval 6"/>
            <p:cNvSpPr>
              <a:spLocks noChangeArrowheads="1"/>
            </p:cNvSpPr>
            <p:nvPr/>
          </p:nvSpPr>
          <p:spPr bwMode="auto">
            <a:xfrm>
              <a:off x="2396250" y="1801644"/>
              <a:ext cx="592880" cy="5644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34" name="Oval 7"/>
            <p:cNvSpPr>
              <a:spLocks noChangeArrowheads="1"/>
            </p:cNvSpPr>
            <p:nvPr/>
          </p:nvSpPr>
          <p:spPr bwMode="auto">
            <a:xfrm>
              <a:off x="2933956" y="1915131"/>
              <a:ext cx="35815" cy="366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35" name="Line 8"/>
            <p:cNvSpPr>
              <a:spLocks noChangeShapeType="1"/>
            </p:cNvSpPr>
            <p:nvPr/>
          </p:nvSpPr>
          <p:spPr bwMode="auto">
            <a:xfrm flipV="1">
              <a:off x="2416577" y="200730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6" name="Oval 9"/>
            <p:cNvSpPr>
              <a:spLocks noChangeArrowheads="1"/>
            </p:cNvSpPr>
            <p:nvPr/>
          </p:nvSpPr>
          <p:spPr bwMode="auto">
            <a:xfrm>
              <a:off x="2383666" y="1991449"/>
              <a:ext cx="36783" cy="371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37" name="Line 11"/>
            <p:cNvSpPr>
              <a:spLocks noChangeShapeType="1"/>
            </p:cNvSpPr>
            <p:nvPr/>
          </p:nvSpPr>
          <p:spPr bwMode="auto">
            <a:xfrm>
              <a:off x="2744729" y="2685252"/>
              <a:ext cx="18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8" name="Line 12"/>
            <p:cNvSpPr>
              <a:spLocks noChangeShapeType="1"/>
            </p:cNvSpPr>
            <p:nvPr/>
          </p:nvSpPr>
          <p:spPr bwMode="auto">
            <a:xfrm>
              <a:off x="2377858" y="2685252"/>
              <a:ext cx="2198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9" name="Line 13"/>
            <p:cNvSpPr>
              <a:spLocks noChangeShapeType="1"/>
            </p:cNvSpPr>
            <p:nvPr/>
          </p:nvSpPr>
          <p:spPr bwMode="auto">
            <a:xfrm>
              <a:off x="2578397" y="2685252"/>
              <a:ext cx="18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0" name="Line 14"/>
            <p:cNvSpPr>
              <a:spLocks noChangeShapeType="1"/>
            </p:cNvSpPr>
            <p:nvPr/>
          </p:nvSpPr>
          <p:spPr bwMode="auto">
            <a:xfrm>
              <a:off x="2532733" y="2007307"/>
              <a:ext cx="190205" cy="2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1" name="Line 15"/>
            <p:cNvSpPr>
              <a:spLocks noChangeShapeType="1"/>
            </p:cNvSpPr>
            <p:nvPr/>
          </p:nvSpPr>
          <p:spPr bwMode="auto">
            <a:xfrm flipV="1">
              <a:off x="2532733" y="193346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2" name="Line 16"/>
            <p:cNvSpPr>
              <a:spLocks noChangeShapeType="1"/>
            </p:cNvSpPr>
            <p:nvPr/>
          </p:nvSpPr>
          <p:spPr bwMode="auto">
            <a:xfrm flipV="1">
              <a:off x="2636306" y="1933467"/>
              <a:ext cx="1147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3" name="Line 17"/>
            <p:cNvSpPr>
              <a:spLocks noChangeShapeType="1"/>
            </p:cNvSpPr>
            <p:nvPr/>
          </p:nvSpPr>
          <p:spPr bwMode="auto">
            <a:xfrm flipV="1">
              <a:off x="2738426" y="193346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4" name="Line 18"/>
            <p:cNvSpPr>
              <a:spLocks noChangeShapeType="1"/>
            </p:cNvSpPr>
            <p:nvPr/>
          </p:nvSpPr>
          <p:spPr bwMode="auto">
            <a:xfrm flipV="1">
              <a:off x="2841999" y="1933467"/>
              <a:ext cx="115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5" name="AutoShape 19"/>
            <p:cNvSpPr>
              <a:spLocks/>
            </p:cNvSpPr>
            <p:nvPr/>
          </p:nvSpPr>
          <p:spPr bwMode="auto">
            <a:xfrm rot="5400000">
              <a:off x="2498371" y="2587024"/>
              <a:ext cx="82761" cy="322333"/>
            </a:xfrm>
            <a:prstGeom prst="rightBrace">
              <a:avLst>
                <a:gd name="adj1" fmla="val 33232"/>
                <a:gd name="adj2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46" name="Arc 20"/>
            <p:cNvSpPr>
              <a:spLocks/>
            </p:cNvSpPr>
            <p:nvPr/>
          </p:nvSpPr>
          <p:spPr bwMode="auto">
            <a:xfrm rot="16200000" flipH="1">
              <a:off x="2287397" y="1775384"/>
              <a:ext cx="203185" cy="248768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7" name="Line 29"/>
            <p:cNvSpPr>
              <a:spLocks noChangeShapeType="1"/>
            </p:cNvSpPr>
            <p:nvPr/>
          </p:nvSpPr>
          <p:spPr bwMode="auto">
            <a:xfrm flipH="1">
              <a:off x="2377858" y="2030104"/>
              <a:ext cx="145679" cy="65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8" name="Line 30"/>
            <p:cNvSpPr>
              <a:spLocks noChangeShapeType="1"/>
            </p:cNvSpPr>
            <p:nvPr/>
          </p:nvSpPr>
          <p:spPr bwMode="auto">
            <a:xfrm flipH="1" flipV="1">
              <a:off x="2537571" y="1925535"/>
              <a:ext cx="390372" cy="7597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9" name="Line 10"/>
            <p:cNvSpPr>
              <a:spLocks noChangeShapeType="1"/>
            </p:cNvSpPr>
            <p:nvPr/>
          </p:nvSpPr>
          <p:spPr bwMode="auto">
            <a:xfrm flipH="1">
              <a:off x="2532733" y="1889361"/>
              <a:ext cx="0" cy="2200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4" name="Picture 2" descr="C:\Users\sony\Pictures\i (4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07" y="879413"/>
            <a:ext cx="1177124" cy="120601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C:\Users\sony\Pictures\i (4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1179659" cy="111600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8" name="Rectangle 39"/>
          <p:cNvSpPr>
            <a:spLocks noChangeArrowheads="1"/>
          </p:cNvSpPr>
          <p:nvPr/>
        </p:nvSpPr>
        <p:spPr bwMode="auto">
          <a:xfrm>
            <a:off x="4089400" y="34290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071493"/>
                </a:solidFill>
              </a:rPr>
              <a:t>ТДМ в НШ и СШ</a:t>
            </a:r>
          </a:p>
        </p:txBody>
      </p:sp>
      <p:sp>
        <p:nvSpPr>
          <p:cNvPr id="72719" name="Rectangle 39"/>
          <p:cNvSpPr>
            <a:spLocks noChangeArrowheads="1"/>
          </p:cNvSpPr>
          <p:nvPr/>
        </p:nvSpPr>
        <p:spPr bwMode="auto">
          <a:xfrm>
            <a:off x="754063" y="3592513"/>
            <a:ext cx="3227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071493"/>
                </a:solidFill>
              </a:rPr>
              <a:t>Технология «Ситуация»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071493"/>
                </a:solidFill>
              </a:rPr>
              <a:t>ДОУ</a:t>
            </a: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4211638" y="3851275"/>
            <a:ext cx="4105275" cy="23082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200" dirty="0">
                <a:solidFill>
                  <a:srgbClr val="00B050"/>
                </a:solidFill>
                <a:latin typeface="Arial" charset="0"/>
              </a:rPr>
              <a:t>1)  Мотивация к учебной деятельности.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D20000"/>
                </a:solidFill>
                <a:latin typeface="Arial" charset="0"/>
              </a:rPr>
              <a:t>2)  Актуализация знаний и фиксирование индивид. затруднения в пробном действии.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Arial" charset="0"/>
              </a:rPr>
              <a:t>3)  Выявление места и причины затруднения.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Arial" charset="0"/>
              </a:rPr>
              <a:t>4)  Построение проекта выхода из затруднения.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Arial" charset="0"/>
              </a:rPr>
              <a:t>5)  Реализация построенного проекта.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Arial" charset="0"/>
              </a:rPr>
              <a:t>6)  Первичное закрепление с проговариванием во внешней речи.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Arial" charset="0"/>
              </a:rPr>
              <a:t>7)  Самостоятельная работа с самопроверкой по эталону.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D60093"/>
                </a:solidFill>
                <a:latin typeface="Arial" charset="0"/>
              </a:rPr>
              <a:t>8)  Включение в систему знаний и повторение.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FF9900"/>
                </a:solidFill>
                <a:latin typeface="Arial" charset="0"/>
              </a:rPr>
              <a:t>9)  Рефлексия учебной деятельности.</a:t>
            </a:r>
          </a:p>
        </p:txBody>
      </p: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741363" y="4233863"/>
            <a:ext cx="3038475" cy="17541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20000"/>
              </a:spcAft>
              <a:defRPr/>
            </a:pPr>
            <a:r>
              <a:rPr lang="ru-RU" sz="1200" dirty="0">
                <a:solidFill>
                  <a:srgbClr val="00B050"/>
                </a:solidFill>
                <a:latin typeface="Arial" charset="0"/>
              </a:rPr>
              <a:t>1) Введение в </a:t>
            </a:r>
            <a:r>
              <a:rPr lang="ru-RU" sz="1200" dirty="0" smtClean="0">
                <a:solidFill>
                  <a:srgbClr val="00B050"/>
                </a:solidFill>
                <a:latin typeface="Arial" charset="0"/>
              </a:rPr>
              <a:t>ситуацию</a:t>
            </a:r>
            <a:r>
              <a:rPr lang="ru-RU" sz="1200" dirty="0">
                <a:solidFill>
                  <a:srgbClr val="00B050"/>
                </a:solidFill>
                <a:latin typeface="Arial" charset="0"/>
              </a:rPr>
              <a:t>.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1200" dirty="0">
                <a:solidFill>
                  <a:srgbClr val="D20000"/>
                </a:solidFill>
                <a:latin typeface="Arial" charset="0"/>
              </a:rPr>
              <a:t>2) </a:t>
            </a:r>
            <a:r>
              <a:rPr lang="ru-RU" sz="1200" dirty="0" smtClean="0">
                <a:solidFill>
                  <a:srgbClr val="D20000"/>
                </a:solidFill>
                <a:latin typeface="Arial" charset="0"/>
              </a:rPr>
              <a:t>Актуализация.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1200" dirty="0" smtClean="0">
                <a:solidFill>
                  <a:srgbClr val="D20000"/>
                </a:solidFill>
                <a:latin typeface="Arial" charset="0"/>
              </a:rPr>
              <a:t>3) Затруднение </a:t>
            </a:r>
            <a:r>
              <a:rPr lang="ru-RU" sz="1200" dirty="0">
                <a:solidFill>
                  <a:srgbClr val="D20000"/>
                </a:solidFill>
                <a:latin typeface="Arial" charset="0"/>
              </a:rPr>
              <a:t>в </a:t>
            </a:r>
            <a:r>
              <a:rPr lang="ru-RU" sz="1200" dirty="0" smtClean="0">
                <a:solidFill>
                  <a:srgbClr val="D20000"/>
                </a:solidFill>
                <a:latin typeface="Arial" charset="0"/>
              </a:rPr>
              <a:t>ситуации</a:t>
            </a:r>
            <a:r>
              <a:rPr lang="ru-RU" sz="1200" dirty="0">
                <a:solidFill>
                  <a:srgbClr val="D20000"/>
                </a:solidFill>
                <a:latin typeface="Arial" charset="0"/>
              </a:rPr>
              <a:t>.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1200" dirty="0" smtClean="0">
                <a:solidFill>
                  <a:srgbClr val="0000FF"/>
                </a:solidFill>
                <a:latin typeface="Arial" charset="0"/>
              </a:rPr>
              <a:t>4) «Открытие» </a:t>
            </a:r>
            <a:r>
              <a:rPr lang="ru-RU" sz="1200" dirty="0">
                <a:solidFill>
                  <a:srgbClr val="0000FF"/>
                </a:solidFill>
                <a:latin typeface="Arial" charset="0"/>
              </a:rPr>
              <a:t>детьми нового знания.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1200" dirty="0" smtClean="0">
                <a:solidFill>
                  <a:srgbClr val="D60093"/>
                </a:solidFill>
                <a:latin typeface="Arial" charset="0"/>
              </a:rPr>
              <a:t>5) </a:t>
            </a:r>
            <a:r>
              <a:rPr lang="ru-RU" sz="1200" dirty="0">
                <a:solidFill>
                  <a:srgbClr val="D60093"/>
                </a:solidFill>
                <a:latin typeface="Arial" charset="0"/>
              </a:rPr>
              <a:t>Включение в систему знаний и повторение.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1200" dirty="0" smtClean="0">
                <a:solidFill>
                  <a:srgbClr val="FF9900"/>
                </a:solidFill>
                <a:latin typeface="Arial" charset="0"/>
              </a:rPr>
              <a:t>6) Осмысление.</a:t>
            </a:r>
            <a:endParaRPr lang="ru-RU" sz="1200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72722" name="Rectangle 33"/>
          <p:cNvSpPr>
            <a:spLocks noChangeArrowheads="1"/>
          </p:cNvSpPr>
          <p:nvPr/>
        </p:nvSpPr>
        <p:spPr bwMode="auto">
          <a:xfrm>
            <a:off x="1050925" y="393700"/>
            <a:ext cx="669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D20000"/>
                </a:solidFill>
              </a:rPr>
              <a:t>Непрерывность в реализации ТДМ</a:t>
            </a:r>
          </a:p>
        </p:txBody>
      </p:sp>
      <p:sp>
        <p:nvSpPr>
          <p:cNvPr id="149" name="Стрелка вниз 148"/>
          <p:cNvSpPr/>
          <p:nvPr/>
        </p:nvSpPr>
        <p:spPr>
          <a:xfrm rot="16200000" flipH="1">
            <a:off x="3854450" y="4948238"/>
            <a:ext cx="2825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0" name="Стрелка вниз 149"/>
          <p:cNvSpPr/>
          <p:nvPr/>
        </p:nvSpPr>
        <p:spPr>
          <a:xfrm rot="2400000">
            <a:off x="3811588" y="3195638"/>
            <a:ext cx="2825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1" name="Стрелка вниз 150"/>
          <p:cNvSpPr/>
          <p:nvPr/>
        </p:nvSpPr>
        <p:spPr>
          <a:xfrm rot="19200000" flipH="1">
            <a:off x="4619625" y="3195638"/>
            <a:ext cx="2825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72726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272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73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72727" name="Picture 56" descr="girl climbing stai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8651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39713" y="288925"/>
            <a:ext cx="8642350" cy="6337300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582613" y="1125538"/>
            <a:ext cx="79549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0000"/>
                </a:solidFill>
              </a:rPr>
              <a:t>Роли педагога и ребёнка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0000"/>
                </a:solidFill>
              </a:rPr>
              <a:t>в образовательном процессе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CC0000"/>
                </a:solidFill>
              </a:rPr>
              <a:t>деятельностного типа</a:t>
            </a:r>
          </a:p>
        </p:txBody>
      </p:sp>
      <p:grpSp>
        <p:nvGrpSpPr>
          <p:cNvPr id="7373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373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3736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73733" name="Picture 2" descr="http://ust-ilimsk.su/media/news/32/851c24aa-165b-49a3-ba8c-efcc7256e8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997200"/>
            <a:ext cx="47212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3414713" y="371475"/>
            <a:ext cx="227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ru-RU" altLang="ru-RU" sz="4000" b="1" dirty="0" smtClean="0">
                <a:solidFill>
                  <a:srgbClr val="BC0000"/>
                </a:solidFill>
              </a:rPr>
              <a:t>Ребёнок</a:t>
            </a:r>
            <a:endParaRPr kumimoji="0" lang="ru-RU" altLang="ru-RU" sz="4000" b="1" dirty="0">
              <a:solidFill>
                <a:srgbClr val="BC0000"/>
              </a:solidFill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1488" y="3376613"/>
            <a:ext cx="3357562" cy="2595562"/>
            <a:chOff x="468313" y="3497263"/>
            <a:chExt cx="3357562" cy="2596033"/>
          </a:xfrm>
        </p:grpSpPr>
        <p:grpSp>
          <p:nvGrpSpPr>
            <p:cNvPr id="74766" name="Группа 1"/>
            <p:cNvGrpSpPr>
              <a:grpSpLocks/>
            </p:cNvGrpSpPr>
            <p:nvPr/>
          </p:nvGrpSpPr>
          <p:grpSpPr bwMode="auto">
            <a:xfrm>
              <a:off x="468313" y="3497263"/>
              <a:ext cx="3357562" cy="2596033"/>
              <a:chOff x="468313" y="3497263"/>
              <a:chExt cx="3357562" cy="259603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68313" y="4548379"/>
                <a:ext cx="3357562" cy="1544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769" name="Line 9"/>
              <p:cNvSpPr>
                <a:spLocks noChangeShapeType="1"/>
              </p:cNvSpPr>
              <p:nvPr/>
            </p:nvSpPr>
            <p:spPr bwMode="auto">
              <a:xfrm flipH="1">
                <a:off x="2643188" y="3497263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7" name="Прямоугольник 3"/>
            <p:cNvSpPr>
              <a:spLocks noChangeArrowheads="1"/>
            </p:cNvSpPr>
            <p:nvPr/>
          </p:nvSpPr>
          <p:spPr bwMode="auto">
            <a:xfrm>
              <a:off x="468313" y="4783138"/>
              <a:ext cx="33575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2400" b="1">
                  <a:solidFill>
                    <a:srgbClr val="0070C0"/>
                  </a:solidFill>
                </a:rPr>
                <a:t>Активный «деятель»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000500" y="3425825"/>
            <a:ext cx="4714875" cy="2959100"/>
            <a:chOff x="4000500" y="3425825"/>
            <a:chExt cx="4714875" cy="2959755"/>
          </a:xfrm>
        </p:grpSpPr>
        <p:grpSp>
          <p:nvGrpSpPr>
            <p:cNvPr id="74762" name="Группа 2"/>
            <p:cNvGrpSpPr>
              <a:grpSpLocks/>
            </p:cNvGrpSpPr>
            <p:nvPr/>
          </p:nvGrpSpPr>
          <p:grpSpPr bwMode="auto">
            <a:xfrm>
              <a:off x="4000500" y="3425825"/>
              <a:ext cx="4714875" cy="2959755"/>
              <a:chOff x="4000500" y="3425825"/>
              <a:chExt cx="4714875" cy="295975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000500" y="4302319"/>
                <a:ext cx="4714875" cy="2083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765" name="Line 10"/>
              <p:cNvSpPr>
                <a:spLocks noChangeShapeType="1"/>
              </p:cNvSpPr>
              <p:nvPr/>
            </p:nvSpPr>
            <p:spPr bwMode="auto">
              <a:xfrm>
                <a:off x="5148263" y="3425825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3" name="Прямоугольник 4"/>
            <p:cNvSpPr>
              <a:spLocks noChangeArrowheads="1"/>
            </p:cNvSpPr>
            <p:nvPr/>
          </p:nvSpPr>
          <p:spPr bwMode="auto">
            <a:xfrm>
              <a:off x="4035425" y="4446588"/>
              <a:ext cx="4572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2400" b="1">
                  <a:solidFill>
                    <a:srgbClr val="0070C0"/>
                  </a:solidFill>
                </a:rPr>
                <a:t>«Открыватель» окружающего мира, самого себя как личности и других людей в этом мире </a:t>
              </a:r>
            </a:p>
          </p:txBody>
        </p:sp>
      </p:grpSp>
      <p:grpSp>
        <p:nvGrpSpPr>
          <p:cNvPr id="7475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476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4761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74758" name="Picture 18" descr="0_51452_7e76444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19637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1" descr="logo-sch2000-s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941638"/>
            <a:ext cx="18526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24"/>
          <p:cNvGrpSpPr>
            <a:grpSpLocks/>
          </p:cNvGrpSpPr>
          <p:nvPr/>
        </p:nvGrpSpPr>
        <p:grpSpPr bwMode="auto">
          <a:xfrm>
            <a:off x="1042988" y="1484313"/>
            <a:ext cx="6834187" cy="4779962"/>
            <a:chOff x="657" y="935"/>
            <a:chExt cx="4305" cy="3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90" y="1363"/>
              <a:ext cx="1562" cy="864"/>
              <a:chOff x="3402" y="1154"/>
              <a:chExt cx="1741" cy="98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50" name="Oval 6"/>
              <p:cNvSpPr>
                <a:spLocks noChangeArrowheads="1"/>
              </p:cNvSpPr>
              <p:nvPr/>
            </p:nvSpPr>
            <p:spPr bwMode="auto">
              <a:xfrm>
                <a:off x="3402" y="1154"/>
                <a:ext cx="1741" cy="981"/>
              </a:xfrm>
              <a:prstGeom prst="ellipse">
                <a:avLst/>
              </a:prstGeom>
              <a:solidFill>
                <a:srgbClr val="FFD6C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1" name="Text Box 7"/>
              <p:cNvSpPr txBox="1">
                <a:spLocks noChangeArrowheads="1"/>
              </p:cNvSpPr>
              <p:nvPr/>
            </p:nvSpPr>
            <p:spPr bwMode="auto">
              <a:xfrm>
                <a:off x="3551" y="1221"/>
                <a:ext cx="1470" cy="7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целостного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представления о мире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94" y="956"/>
              <a:ext cx="1562" cy="897"/>
              <a:chOff x="2078" y="709"/>
              <a:chExt cx="1561" cy="106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8" name="Oval 9"/>
              <p:cNvSpPr>
                <a:spLocks noChangeArrowheads="1"/>
              </p:cNvSpPr>
              <p:nvPr/>
            </p:nvSpPr>
            <p:spPr bwMode="auto">
              <a:xfrm>
                <a:off x="2078" y="709"/>
                <a:ext cx="1561" cy="1061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9" name="Text Box 10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419" cy="9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деятельности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06" y="1320"/>
              <a:ext cx="1533" cy="917"/>
              <a:chOff x="680" y="1130"/>
              <a:chExt cx="1624" cy="102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6" name="Oval 12"/>
              <p:cNvSpPr>
                <a:spLocks noChangeArrowheads="1"/>
              </p:cNvSpPr>
              <p:nvPr/>
            </p:nvSpPr>
            <p:spPr bwMode="auto">
              <a:xfrm>
                <a:off x="680" y="1130"/>
                <a:ext cx="1624" cy="1027"/>
              </a:xfrm>
              <a:prstGeom prst="ellipse">
                <a:avLst/>
              </a:pr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7" name="Text Box 13"/>
              <p:cNvSpPr txBox="1">
                <a:spLocks noChangeArrowheads="1"/>
              </p:cNvSpPr>
              <p:nvPr/>
            </p:nvSpPr>
            <p:spPr bwMode="auto">
              <a:xfrm>
                <a:off x="770" y="1230"/>
                <a:ext cx="1462" cy="8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непрерывности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695" y="2125"/>
              <a:ext cx="1498" cy="945"/>
              <a:chOff x="461" y="2008"/>
              <a:chExt cx="1710" cy="110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4" name="Oval 15"/>
              <p:cNvSpPr>
                <a:spLocks noChangeArrowheads="1"/>
              </p:cNvSpPr>
              <p:nvPr/>
            </p:nvSpPr>
            <p:spPr bwMode="auto">
              <a:xfrm>
                <a:off x="461" y="2051"/>
                <a:ext cx="1710" cy="1065"/>
              </a:xfrm>
              <a:prstGeom prst="ellipse">
                <a:avLst/>
              </a:prstGeom>
              <a:solidFill>
                <a:srgbClr val="FFDC47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5" name="Text Box 16"/>
              <p:cNvSpPr txBox="1">
                <a:spLocks noChangeArrowheads="1"/>
              </p:cNvSpPr>
              <p:nvPr/>
            </p:nvSpPr>
            <p:spPr bwMode="auto">
              <a:xfrm>
                <a:off x="531" y="2008"/>
                <a:ext cx="1595" cy="8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минимакса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26" y="2178"/>
              <a:ext cx="1597" cy="887"/>
              <a:chOff x="3432" y="2046"/>
              <a:chExt cx="1937" cy="110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2" name="Oval 18"/>
              <p:cNvSpPr>
                <a:spLocks noChangeArrowheads="1"/>
              </p:cNvSpPr>
              <p:nvPr/>
            </p:nvSpPr>
            <p:spPr bwMode="auto">
              <a:xfrm>
                <a:off x="3432" y="2075"/>
                <a:ext cx="1937" cy="1080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3540" y="2046"/>
                <a:ext cx="1721" cy="9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878" y="2970"/>
              <a:ext cx="1602" cy="920"/>
              <a:chOff x="2858" y="2892"/>
              <a:chExt cx="1715" cy="108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0" name="Oval 21"/>
              <p:cNvSpPr>
                <a:spLocks noChangeArrowheads="1"/>
              </p:cNvSpPr>
              <p:nvPr/>
            </p:nvSpPr>
            <p:spPr bwMode="auto">
              <a:xfrm>
                <a:off x="2858" y="2892"/>
                <a:ext cx="1698" cy="1082"/>
              </a:xfrm>
              <a:prstGeom prst="ellipse">
                <a:avLst/>
              </a:prstGeom>
              <a:solidFill>
                <a:srgbClr val="E0C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1" name="Text Box 22"/>
              <p:cNvSpPr txBox="1">
                <a:spLocks noChangeArrowheads="1"/>
              </p:cNvSpPr>
              <p:nvPr/>
            </p:nvSpPr>
            <p:spPr bwMode="auto">
              <a:xfrm>
                <a:off x="2889" y="2984"/>
                <a:ext cx="1684" cy="8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творчества</a:t>
                </a:r>
              </a:p>
              <a:p>
                <a:pPr algn="ctr">
                  <a:defRPr/>
                </a:pPr>
                <a:endParaRPr lang="ru-RU" sz="1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319" y="2962"/>
              <a:ext cx="1562" cy="927"/>
              <a:chOff x="1292" y="2886"/>
              <a:chExt cx="1679" cy="105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38" name="Oval 2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1679" cy="1059"/>
              </a:xfrm>
              <a:prstGeom prst="ellipse">
                <a:avLst/>
              </a:prstGeom>
              <a:solidFill>
                <a:srgbClr val="99FF66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39" name="Text Box 25"/>
              <p:cNvSpPr txBox="1">
                <a:spLocks noChangeArrowheads="1"/>
              </p:cNvSpPr>
              <p:nvPr/>
            </p:nvSpPr>
            <p:spPr bwMode="auto">
              <a:xfrm>
                <a:off x="1342" y="3081"/>
                <a:ext cx="1578" cy="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вариативности</a:t>
                </a:r>
              </a:p>
              <a:p>
                <a:pPr algn="ctr">
                  <a:defRPr/>
                </a:pPr>
                <a:r>
                  <a:rPr lang="ru-RU" sz="700" b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 sz="8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7348" name="Скругленный прямоугольник 28"/>
          <p:cNvSpPr>
            <a:spLocks noChangeArrowheads="1"/>
          </p:cNvSpPr>
          <p:nvPr/>
        </p:nvSpPr>
        <p:spPr bwMode="auto">
          <a:xfrm>
            <a:off x="539750" y="512763"/>
            <a:ext cx="8064500" cy="10620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solidFill>
                  <a:srgbClr val="CC3300"/>
                </a:solidFill>
                <a:latin typeface="Arial" charset="0"/>
              </a:rPr>
              <a:t>Система основных принципов деятельностного метода обучения Л.Г. Петерсон</a:t>
            </a:r>
          </a:p>
        </p:txBody>
      </p:sp>
      <p:grpSp>
        <p:nvGrpSpPr>
          <p:cNvPr id="57349" name="Group 3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7350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1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13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2214563" y="1071563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 i="1">
                <a:solidFill>
                  <a:srgbClr val="006666"/>
                </a:solidFill>
              </a:rPr>
              <a:t>Что при этом делает взрослый?</a:t>
            </a:r>
          </a:p>
        </p:txBody>
      </p:sp>
      <p:grpSp>
        <p:nvGrpSpPr>
          <p:cNvPr id="75779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5782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75780" name="Picture 8" descr="http://www.vialofdreams.com/wp-content/uploads/2013/10/QUESTION_FACE-198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22575"/>
            <a:ext cx="18859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3"/>
          <p:cNvSpPr txBox="1">
            <a:spLocks noChangeArrowheads="1"/>
          </p:cNvSpPr>
          <p:nvPr/>
        </p:nvSpPr>
        <p:spPr bwMode="auto">
          <a:xfrm>
            <a:off x="179388" y="333375"/>
            <a:ext cx="8713787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b="1">
              <a:solidFill>
                <a:srgbClr val="333399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0000CC"/>
                </a:solidFill>
              </a:rPr>
              <a:t>Педагог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ru-RU" altLang="ru-RU" sz="3600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ru-RU" altLang="ru-RU" sz="2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ru-RU" altLang="ru-RU" sz="2400" b="1">
                <a:solidFill>
                  <a:srgbClr val="BC0000"/>
                </a:solidFill>
              </a:rPr>
              <a:t>            Организатор                                 Помощник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800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800">
              <a:solidFill>
                <a:srgbClr val="333399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3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3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36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68538" y="1412875"/>
            <a:ext cx="2260600" cy="165576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1412875"/>
            <a:ext cx="2357437" cy="142875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фе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608" y="3794312"/>
            <a:ext cx="2196152" cy="258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6806" name="Picture 2" descr="C:\Documents and Settings\Ирина\Мои документы\Мои рисунки\Организатор клипов (Microsoft)\j023342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49675"/>
            <a:ext cx="25717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680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681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Ирина\Мои документы\Мои рисунки\Организатор клипов (Microsoft)\j02334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22145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214313" y="428625"/>
            <a:ext cx="318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b="1">
                <a:solidFill>
                  <a:srgbClr val="BC0000"/>
                </a:solidFill>
              </a:rPr>
              <a:t>Организатор</a:t>
            </a:r>
            <a:r>
              <a:rPr kumimoji="0" lang="ru-RU" altLang="ru-RU" sz="2400" b="1">
                <a:solidFill>
                  <a:srgbClr val="BC0000"/>
                </a:solidFill>
              </a:rPr>
              <a:t>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714625" y="1125538"/>
            <a:ext cx="5961063" cy="267652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Моделирует образовательные ситуации;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Отбирает способы и средства;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Создает развивающую образовательную среду;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Организует процесс детских «открытий».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5750" y="4868863"/>
            <a:ext cx="8389938" cy="121602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00"/>
                </a:solidFill>
              </a:rPr>
              <a:t>Если ребенок говорит: </a:t>
            </a:r>
            <a:r>
              <a:rPr kumimoji="0" lang="ru-RU" altLang="ru-RU" sz="2400" b="1">
                <a:solidFill>
                  <a:srgbClr val="000000"/>
                </a:solidFill>
              </a:rPr>
              <a:t>«Хочу узнать!», «Хочу научиться!», «Как интересно!»</a:t>
            </a:r>
            <a:r>
              <a:rPr kumimoji="0" lang="ru-RU" altLang="ru-RU" sz="2400">
                <a:solidFill>
                  <a:srgbClr val="000000"/>
                </a:solidFill>
              </a:rPr>
              <a:t>, значит, воспитателю удалось исполнить роль организатора.</a:t>
            </a:r>
          </a:p>
        </p:txBody>
      </p:sp>
      <p:grpSp>
        <p:nvGrpSpPr>
          <p:cNvPr id="77830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7832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7833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фе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643074" cy="19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8851" name="Прямоугольник 2"/>
          <p:cNvSpPr>
            <a:spLocks noChangeArrowheads="1"/>
          </p:cNvSpPr>
          <p:nvPr/>
        </p:nvSpPr>
        <p:spPr bwMode="auto">
          <a:xfrm>
            <a:off x="250825" y="223838"/>
            <a:ext cx="2593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b="1">
                <a:solidFill>
                  <a:srgbClr val="BC0000"/>
                </a:solidFill>
              </a:rPr>
              <a:t>Помощник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166938" y="974725"/>
            <a:ext cx="6600825" cy="3046413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Создает доброжелательную, психологически комфортную среду;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Отвечает на вопросы детей;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Внимательно наблюдает за их состоянием и настроением;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CC"/>
                </a:solidFill>
              </a:rPr>
              <a:t>Помогает тем, кому это необходимо, вдохновляет, замечает и фиксирует успехи каждого ребенка.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27025" y="4264025"/>
            <a:ext cx="8440738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000000"/>
                </a:solidFill>
              </a:rPr>
              <a:t>Если детям психологически комфортно в детском саду, если они свободно обращаются за помощью к взрослым и сверстникам, не бояться высказывать свои мнения, обсуждать различные проблемы (в соответствии с возрастом), </a:t>
            </a:r>
            <a:r>
              <a:rPr kumimoji="0" lang="ru-RU" altLang="ru-RU" sz="2400" b="1">
                <a:solidFill>
                  <a:srgbClr val="000000"/>
                </a:solidFill>
              </a:rPr>
              <a:t>значит, воспитателю удалась роль помощника.</a:t>
            </a:r>
          </a:p>
        </p:txBody>
      </p:sp>
      <p:grpSp>
        <p:nvGrpSpPr>
          <p:cNvPr id="78854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885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8857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9" descr="twilight_dreamer_iii___walk_on-bakr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Урок бабоч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53906"/>
          <a:stretch>
            <a:fillRect/>
          </a:stretch>
        </p:blipFill>
        <p:spPr bwMode="auto">
          <a:xfrm>
            <a:off x="714375" y="0"/>
            <a:ext cx="350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Рисунок 14" descr="3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4">
            <a:off x="428625" y="5715000"/>
            <a:ext cx="8286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Рисунок 15" descr="4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859338" y="4724400"/>
            <a:ext cx="3143250" cy="1187450"/>
          </a:xfrm>
          <a:prstGeom prst="rect">
            <a:avLst/>
          </a:prstGeom>
          <a:solidFill>
            <a:srgbClr val="F9EEED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Однажды в коконе появилась маленькая щель…</a:t>
            </a:r>
          </a:p>
        </p:txBody>
      </p:sp>
      <p:pic>
        <p:nvPicPr>
          <p:cNvPr id="79879" name="Рисунок 18" descr="0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00563"/>
            <a:ext cx="11826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5" descr="Урок баб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738" y="285750"/>
            <a:ext cx="4505325" cy="1917700"/>
          </a:xfrm>
          <a:prstGeom prst="rect">
            <a:avLst/>
          </a:prstGeom>
          <a:solidFill>
            <a:schemeClr val="accent3">
              <a:lumMod val="20000"/>
              <a:lumOff val="80000"/>
              <a:alpha val="76863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000000"/>
                </a:solidFill>
              </a:rPr>
              <a:t>…случайно проходивший мимо человек долгие часы стоял и наблюдал, как через эту маленькую щель пытается выйти бабочка. </a:t>
            </a:r>
          </a:p>
        </p:txBody>
      </p:sp>
      <p:pic>
        <p:nvPicPr>
          <p:cNvPr id="80900" name="Рисунок 6" descr="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29188"/>
            <a:ext cx="14525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2" descr="Урок баб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92500" y="188913"/>
            <a:ext cx="4143375" cy="3378200"/>
          </a:xfrm>
          <a:prstGeom prst="rect">
            <a:avLst/>
          </a:prstGeom>
          <a:solidFill>
            <a:srgbClr val="EBF1DE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Прошло много времени, бабочка как будто оставила свои усилия, а щель оставалась такой же маленькой. Казалось, бабочка сделала все что могла, и что ни на что другое у нее не было больше сил.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2" descr="1355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214313"/>
            <a:ext cx="6178550" cy="2282825"/>
          </a:xfrm>
          <a:prstGeom prst="rect">
            <a:avLst/>
          </a:prstGeom>
          <a:solidFill>
            <a:srgbClr val="EAF1F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Тогда человек решил помочь бабочке, он взял перочинный ножик и разрезал кокон. Бабочка тотчас вышла. Но ее тельце было слабым и немощным, ее крылья были прозрачными и едва двигались.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20" descr="Урок баб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859338" y="500063"/>
            <a:ext cx="3856037" cy="1917700"/>
          </a:xfrm>
          <a:prstGeom prst="rect">
            <a:avLst/>
          </a:prstGeom>
          <a:solidFill>
            <a:srgbClr val="EBF1DE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Человек продолжал наблюдать, думая, что вот-вот крылья бабочки расправятся и окрепнут и она улетит.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25" y="3357563"/>
            <a:ext cx="3571875" cy="457200"/>
          </a:xfrm>
          <a:prstGeom prst="rect">
            <a:avLst/>
          </a:prstGeom>
          <a:solidFill>
            <a:srgbClr val="EBF1DE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Ничего не случилось!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Рисунок 2" descr="014ebb1e33ac04d563606cd2a71d929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5000625"/>
            <a:ext cx="7858125" cy="118745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Остаток жизни бабочка волочила по земле свое слабое тельце, свои нерасправленные крылья. Она так и не смогла летать.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539750" y="949325"/>
            <a:ext cx="79930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60338" algn="l"/>
                <a:tab pos="1943100" algn="l"/>
              </a:tabLs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60338" algn="l"/>
                <a:tab pos="1943100" algn="l"/>
              </a:tabLst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60338" algn="l"/>
                <a:tab pos="1943100" algn="l"/>
              </a:tabLs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60338" algn="l"/>
                <a:tab pos="1943100" algn="l"/>
              </a:tabLst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60338" algn="l"/>
                <a:tab pos="1943100" algn="l"/>
              </a:tabLst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i="1">
                <a:solidFill>
                  <a:srgbClr val="000066"/>
                </a:solidFill>
              </a:rPr>
              <a:t>«Нельзя чему-то научить человека, можно только помочь ему сделать для себя открытие»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3600" i="1">
              <a:solidFill>
                <a:srgbClr val="000066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>
                <a:solidFill>
                  <a:srgbClr val="000066"/>
                </a:solidFill>
              </a:rPr>
              <a:t>Галилео Галилей</a:t>
            </a:r>
          </a:p>
        </p:txBody>
      </p:sp>
      <p:grpSp>
        <p:nvGrpSpPr>
          <p:cNvPr id="58371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837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2" descr="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14313"/>
            <a:ext cx="8250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А все потому, что человек, желая ей помочь, не понимал того, что усилие, чтобы выйти через узкую щель кокона, необходимо бабочке, чтобы жидкость из тела перешла в крылья и чтобы бабочка смогла летать.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Рисунок 3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3500438"/>
            <a:ext cx="5857875" cy="2647950"/>
          </a:xfrm>
          <a:prstGeom prst="rect">
            <a:avLst/>
          </a:prstGeom>
          <a:solidFill>
            <a:srgbClr val="E6E0EC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  <a:latin typeface="Calibri" pitchFamily="34" charset="0"/>
              </a:rPr>
              <a:t>Иногда именно усилие необходимо нам в жизни. Если бы нам позволено было бы жить, не встречаясь с трудностями, мы были бы обделены. Мы не смогли бы быть такими сильными, как сейчас. Мы никогда не смогли бы летать. </a:t>
            </a:r>
          </a:p>
        </p:txBody>
      </p:sp>
      <p:pic>
        <p:nvPicPr>
          <p:cNvPr id="9" name="Рисунок 8" descr="Урок бабоч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57031" b="48958"/>
          <a:stretch>
            <a:fillRect/>
          </a:stretch>
        </p:blipFill>
        <p:spPr bwMode="auto">
          <a:xfrm>
            <a:off x="571500" y="0"/>
            <a:ext cx="3357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" descr="C:\Users\Наталья\AppData\Local\Microsoft\Windows\Temporary Internet Files\Content.IE5\HP72J1F4\MC9004380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555">
            <a:off x="7019925" y="4797425"/>
            <a:ext cx="171291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395288" y="692150"/>
            <a:ext cx="82804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Я просил </a:t>
            </a:r>
            <a:r>
              <a:rPr kumimoji="0" lang="ru-RU" altLang="ru-RU" sz="2400" b="1">
                <a:solidFill>
                  <a:srgbClr val="006666"/>
                </a:solidFill>
              </a:rPr>
              <a:t>сил</a:t>
            </a:r>
            <a:r>
              <a:rPr kumimoji="0" lang="ru-RU" altLang="ru-RU" sz="2400">
                <a:solidFill>
                  <a:srgbClr val="333399"/>
                </a:solidFill>
              </a:rPr>
              <a:t>…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А жизнь дала мне </a:t>
            </a:r>
            <a:r>
              <a:rPr kumimoji="0" lang="ru-RU" altLang="ru-RU" sz="2400" b="1">
                <a:solidFill>
                  <a:srgbClr val="C00000"/>
                </a:solidFill>
              </a:rPr>
              <a:t>трудности</a:t>
            </a:r>
            <a:r>
              <a:rPr kumimoji="0" lang="ru-RU" altLang="ru-RU" sz="2400">
                <a:solidFill>
                  <a:srgbClr val="333399"/>
                </a:solidFill>
              </a:rPr>
              <a:t>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Я просил </a:t>
            </a:r>
            <a:r>
              <a:rPr kumimoji="0" lang="ru-RU" altLang="ru-RU" sz="2400" b="1">
                <a:solidFill>
                  <a:srgbClr val="006666"/>
                </a:solidFill>
              </a:rPr>
              <a:t>мудрости</a:t>
            </a:r>
            <a:r>
              <a:rPr kumimoji="0" lang="ru-RU" altLang="ru-RU" sz="2400">
                <a:solidFill>
                  <a:srgbClr val="333399"/>
                </a:solidFill>
              </a:rPr>
              <a:t>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А жизнь дала мне </a:t>
            </a:r>
            <a:r>
              <a:rPr kumimoji="0" lang="ru-RU" altLang="ru-RU" sz="2400" b="1">
                <a:solidFill>
                  <a:srgbClr val="C00000"/>
                </a:solidFill>
              </a:rPr>
              <a:t>проблемы</a:t>
            </a:r>
            <a:r>
              <a:rPr kumimoji="0" lang="ru-RU" altLang="ru-RU" sz="2400">
                <a:solidFill>
                  <a:srgbClr val="333399"/>
                </a:solidFill>
              </a:rPr>
              <a:t> для разрешения…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Я просил </a:t>
            </a:r>
            <a:r>
              <a:rPr kumimoji="0" lang="ru-RU" altLang="ru-RU" sz="2400" b="1">
                <a:solidFill>
                  <a:srgbClr val="006666"/>
                </a:solidFill>
              </a:rPr>
              <a:t>богатства</a:t>
            </a:r>
            <a:r>
              <a:rPr kumimoji="0" lang="ru-RU" altLang="ru-RU" sz="2400">
                <a:solidFill>
                  <a:srgbClr val="333399"/>
                </a:solidFill>
              </a:rPr>
              <a:t>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А жизнь дала мне </a:t>
            </a:r>
            <a:r>
              <a:rPr kumimoji="0" lang="ru-RU" altLang="ru-RU" sz="2400" b="1">
                <a:solidFill>
                  <a:srgbClr val="C00000"/>
                </a:solidFill>
              </a:rPr>
              <a:t>мозг</a:t>
            </a:r>
            <a:r>
              <a:rPr kumimoji="0" lang="ru-RU" altLang="ru-RU" sz="2400">
                <a:solidFill>
                  <a:srgbClr val="333399"/>
                </a:solidFill>
              </a:rPr>
              <a:t> и </a:t>
            </a:r>
            <a:r>
              <a:rPr kumimoji="0" lang="ru-RU" altLang="ru-RU" sz="2400" b="1">
                <a:solidFill>
                  <a:srgbClr val="C00000"/>
                </a:solidFill>
              </a:rPr>
              <a:t>мускулы</a:t>
            </a:r>
            <a:r>
              <a:rPr kumimoji="0" lang="ru-RU" altLang="ru-RU" sz="2400">
                <a:solidFill>
                  <a:srgbClr val="333399"/>
                </a:solidFill>
              </a:rPr>
              <a:t>, чтобы я мог работать…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Я просил </a:t>
            </a:r>
            <a:r>
              <a:rPr kumimoji="0" lang="ru-RU" altLang="ru-RU" sz="2400" b="1">
                <a:solidFill>
                  <a:srgbClr val="006666"/>
                </a:solidFill>
              </a:rPr>
              <a:t>любви</a:t>
            </a:r>
            <a:r>
              <a:rPr kumimoji="0" lang="ru-RU" altLang="ru-RU" sz="2400">
                <a:solidFill>
                  <a:srgbClr val="333399"/>
                </a:solidFill>
              </a:rPr>
              <a:t>…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А жизнь дала мне </a:t>
            </a:r>
            <a:r>
              <a:rPr kumimoji="0" lang="ru-RU" altLang="ru-RU" sz="2400" b="1">
                <a:solidFill>
                  <a:srgbClr val="C00000"/>
                </a:solidFill>
              </a:rPr>
              <a:t>людей</a:t>
            </a:r>
            <a:r>
              <a:rPr kumimoji="0" lang="ru-RU" altLang="ru-RU" sz="2400">
                <a:solidFill>
                  <a:srgbClr val="333399"/>
                </a:solidFill>
              </a:rPr>
              <a:t>, которым я мог помогать…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kumimoji="0" lang="ru-RU" altLang="ru-RU" sz="2400">
                <a:solidFill>
                  <a:srgbClr val="333399"/>
                </a:solidFill>
              </a:rPr>
              <a:t>Я </a:t>
            </a:r>
            <a:r>
              <a:rPr kumimoji="0" lang="ru-RU" altLang="ru-RU" sz="2400" b="1">
                <a:solidFill>
                  <a:srgbClr val="006666"/>
                </a:solidFill>
              </a:rPr>
              <a:t>ничего</a:t>
            </a:r>
            <a:r>
              <a:rPr kumimoji="0" lang="ru-RU" altLang="ru-RU" sz="2400">
                <a:solidFill>
                  <a:srgbClr val="333399"/>
                </a:solidFill>
              </a:rPr>
              <a:t> </a:t>
            </a:r>
            <a:r>
              <a:rPr kumimoji="0" lang="ru-RU" altLang="ru-RU" sz="2400" b="1">
                <a:solidFill>
                  <a:srgbClr val="006666"/>
                </a:solidFill>
              </a:rPr>
              <a:t>не получил</a:t>
            </a:r>
            <a:r>
              <a:rPr kumimoji="0" lang="ru-RU" altLang="ru-RU" sz="2400">
                <a:solidFill>
                  <a:srgbClr val="333399"/>
                </a:solidFill>
              </a:rPr>
              <a:t> из того, о чем просил.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b="1">
                <a:solidFill>
                  <a:srgbClr val="CC0000"/>
                </a:solidFill>
              </a:rPr>
              <a:t>        </a:t>
            </a:r>
            <a:r>
              <a:rPr kumimoji="0" lang="ru-RU" altLang="ru-RU" b="1">
                <a:solidFill>
                  <a:srgbClr val="C00000"/>
                </a:solidFill>
              </a:rPr>
              <a:t>Но я получил все,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ru-RU" altLang="ru-RU" b="1">
                <a:solidFill>
                  <a:srgbClr val="C00000"/>
                </a:solidFill>
              </a:rPr>
              <a:t>     что мне было нужно!</a:t>
            </a:r>
          </a:p>
        </p:txBody>
      </p:sp>
      <p:grpSp>
        <p:nvGrpSpPr>
          <p:cNvPr id="88068" name="Group 2"/>
          <p:cNvGrpSpPr>
            <a:grpSpLocks/>
          </p:cNvGrpSpPr>
          <p:nvPr/>
        </p:nvGrpSpPr>
        <p:grpSpPr bwMode="auto">
          <a:xfrm>
            <a:off x="0" y="-39688"/>
            <a:ext cx="9077325" cy="6861176"/>
            <a:chOff x="6" y="1"/>
            <a:chExt cx="5717" cy="4322"/>
          </a:xfrm>
        </p:grpSpPr>
        <p:sp>
          <p:nvSpPr>
            <p:cNvPr id="8807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807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7092950" y="1844675"/>
            <a:ext cx="936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800">
                <a:solidFill>
                  <a:srgbClr val="FFFFCC"/>
                </a:solidFill>
              </a:rPr>
              <a:t>С–6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307975" y="279400"/>
            <a:ext cx="79930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000099"/>
                </a:solidFill>
              </a:rPr>
              <a:t>Словарь С.И. Ожегова: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323850" y="968375"/>
            <a:ext cx="6624638" cy="2678113"/>
          </a:xfrm>
          <a:prstGeom prst="rect">
            <a:avLst/>
          </a:prstGeom>
          <a:solidFill>
            <a:srgbClr val="FFFFCC"/>
          </a:solidFill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400">
                <a:solidFill>
                  <a:srgbClr val="000099"/>
                </a:solidFill>
              </a:rPr>
              <a:t>Технология</a:t>
            </a:r>
            <a:r>
              <a:rPr kumimoji="0" lang="ru-RU" altLang="ru-RU" sz="2400">
                <a:solidFill>
                  <a:srgbClr val="000000"/>
                </a:solidFill>
              </a:rPr>
              <a:t> (от греч.: techne – искусство, мастерство, умение; logos – слово, учение) – это научное описание способа производства, то есть</a:t>
            </a:r>
            <a:r>
              <a:rPr kumimoji="0" lang="ru-RU" alt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ru-RU" altLang="ru-RU" sz="2400" b="1">
                <a:solidFill>
                  <a:srgbClr val="BC0000"/>
                </a:solidFill>
              </a:rPr>
              <a:t>совокупности тех процессов</a:t>
            </a:r>
            <a:r>
              <a:rPr kumimoji="0" lang="ru-RU" altLang="ru-RU" sz="2400" b="1">
                <a:solidFill>
                  <a:srgbClr val="000000"/>
                </a:solidFill>
              </a:rPr>
              <a:t>, </a:t>
            </a:r>
            <a:r>
              <a:rPr kumimoji="0" lang="ru-RU" altLang="ru-RU" sz="2400" b="1">
                <a:solidFill>
                  <a:srgbClr val="BC0000"/>
                </a:solidFill>
              </a:rPr>
              <a:t>которые обеспечивают получение</a:t>
            </a:r>
            <a:r>
              <a:rPr kumimoji="0" lang="ru-RU" alt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ru-RU" altLang="ru-RU" sz="2400">
                <a:solidFill>
                  <a:srgbClr val="000000"/>
                </a:solidFill>
              </a:rPr>
              <a:t>определенного производственного</a:t>
            </a:r>
            <a:r>
              <a:rPr kumimoji="0" lang="ru-RU" alt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ru-RU" altLang="ru-RU" sz="2400" b="1">
                <a:solidFill>
                  <a:srgbClr val="BC0000"/>
                </a:solidFill>
              </a:rPr>
              <a:t>результата.</a:t>
            </a:r>
            <a:r>
              <a:rPr kumimoji="0" lang="ru-RU" alt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323850" y="4149725"/>
            <a:ext cx="8297863" cy="23082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000099"/>
                </a:solidFill>
              </a:rPr>
              <a:t>Педагогическая технология </a:t>
            </a:r>
            <a:r>
              <a:rPr kumimoji="0" lang="ru-RU" altLang="ru-RU" sz="2400" b="1">
                <a:solidFill>
                  <a:srgbClr val="000000"/>
                </a:solidFill>
              </a:rPr>
              <a:t>– </a:t>
            </a:r>
            <a:r>
              <a:rPr kumimoji="0" lang="ru-RU" altLang="ru-RU" sz="2400">
                <a:solidFill>
                  <a:srgbClr val="000000"/>
                </a:solidFill>
              </a:rPr>
              <a:t>научное описание способа достижения педагогического результата, то есть </a:t>
            </a:r>
            <a:r>
              <a:rPr kumimoji="0" lang="ru-RU" altLang="ru-RU" sz="2400" b="1">
                <a:solidFill>
                  <a:srgbClr val="BC0000"/>
                </a:solidFill>
              </a:rPr>
              <a:t>совокупности тех правил, педагогических приемов и способов организации взаимодействия с детьми</a:t>
            </a:r>
            <a:r>
              <a:rPr kumimoji="0" lang="ru-RU" altLang="ru-RU" sz="2400">
                <a:solidFill>
                  <a:srgbClr val="000000"/>
                </a:solidFill>
              </a:rPr>
              <a:t>, которые обеспечивают </a:t>
            </a:r>
            <a:r>
              <a:rPr kumimoji="0" lang="ru-RU" altLang="ru-RU" sz="2400" b="1">
                <a:solidFill>
                  <a:srgbClr val="BC0000"/>
                </a:solidFill>
              </a:rPr>
              <a:t>достижение поставленной педагогом цели.</a:t>
            </a:r>
          </a:p>
        </p:txBody>
      </p:sp>
      <p:pic>
        <p:nvPicPr>
          <p:cNvPr id="593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184275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9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9401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9402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0424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0425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00338" y="404813"/>
            <a:ext cx="5472112" cy="1855787"/>
          </a:xfrm>
          <a:prstGeom prst="roundRect">
            <a:avLst/>
          </a:prstGeom>
          <a:gradFill flip="none" rotWithShape="1">
            <a:gsLst>
              <a:gs pos="99000">
                <a:srgbClr val="A3DCFF"/>
              </a:gs>
              <a:gs pos="0">
                <a:srgbClr val="D3D8DB"/>
              </a:gs>
              <a:gs pos="0">
                <a:srgbClr val="484A4B"/>
              </a:gs>
              <a:gs pos="99000">
                <a:schemeClr val="bg1"/>
              </a:gs>
              <a:gs pos="100000">
                <a:srgbClr val="CDE1ED"/>
              </a:gs>
              <a:gs pos="0">
                <a:srgbClr val="D9F1FF"/>
              </a:gs>
              <a:gs pos="0">
                <a:srgbClr val="CCECFF">
                  <a:lumMod val="20000"/>
                  <a:lumOff val="80000"/>
                </a:srgbClr>
              </a:gs>
              <a:gs pos="0">
                <a:scrgbClr r="0" g="0" b="0"/>
              </a:gs>
              <a:gs pos="0">
                <a:srgbClr val="E7F6FF"/>
              </a:gs>
            </a:gsLst>
            <a:lin ang="13500000" scaled="1"/>
            <a:tileRect/>
          </a:gra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</a:t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9600" b="1" i="1" dirty="0">
                <a:solidFill>
                  <a:srgbClr val="000000"/>
                </a:solidFill>
                <a:cs typeface="Arial" pitchFamily="34" charset="0"/>
              </a:rPr>
              <a:t>«Прежде чем вы приметесь </a:t>
            </a:r>
            <a:endParaRPr lang="ru-RU" sz="96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i="1" dirty="0" smtClean="0">
                <a:solidFill>
                  <a:srgbClr val="000000"/>
                </a:solidFill>
                <a:cs typeface="Arial" pitchFamily="34" charset="0"/>
              </a:rPr>
              <a:t>за </a:t>
            </a:r>
            <a:r>
              <a:rPr lang="ru-RU" sz="9600" b="1" i="1" dirty="0">
                <a:solidFill>
                  <a:srgbClr val="000000"/>
                </a:solidFill>
                <a:cs typeface="Arial" pitchFamily="34" charset="0"/>
              </a:rPr>
              <a:t>какое-нибудь ремесло, </a:t>
            </a:r>
            <a:endParaRPr lang="ru-RU" sz="96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i="1" dirty="0" smtClean="0">
                <a:solidFill>
                  <a:srgbClr val="000000"/>
                </a:solidFill>
                <a:cs typeface="Arial" pitchFamily="34" charset="0"/>
              </a:rPr>
              <a:t>вам </a:t>
            </a:r>
            <a:r>
              <a:rPr lang="ru-RU" sz="9600" b="1" i="1" dirty="0">
                <a:solidFill>
                  <a:srgbClr val="000000"/>
                </a:solidFill>
                <a:cs typeface="Arial" pitchFamily="34" charset="0"/>
              </a:rPr>
              <a:t>нужны инструменты</a:t>
            </a:r>
            <a:r>
              <a:rPr lang="ru-RU" sz="9600" b="1" i="1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</a:p>
          <a:p>
            <a:pPr algn="l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9600" b="1" dirty="0" smtClean="0">
                <a:solidFill>
                  <a:srgbClr val="000000"/>
                </a:solidFill>
                <a:cs typeface="Arial" pitchFamily="34" charset="0"/>
              </a:rPr>
              <a:t>                                     </a:t>
            </a:r>
            <a:r>
              <a:rPr lang="ru-RU" sz="9600" dirty="0" smtClean="0">
                <a:solidFill>
                  <a:srgbClr val="000000"/>
                </a:solidFill>
                <a:cs typeface="Arial" pitchFamily="34" charset="0"/>
              </a:rPr>
              <a:t>Ж.-Ж</a:t>
            </a:r>
            <a:r>
              <a:rPr lang="ru-RU" sz="96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ru-RU" sz="9600" dirty="0" smtClean="0">
                <a:solidFill>
                  <a:srgbClr val="000000"/>
                </a:solidFill>
                <a:cs typeface="Arial" pitchFamily="34" charset="0"/>
              </a:rPr>
              <a:t>Руссо</a:t>
            </a:r>
            <a:endParaRPr lang="ru-RU" sz="9600" dirty="0">
              <a:solidFill>
                <a:srgbClr val="0000C8"/>
              </a:solidFill>
              <a:cs typeface="Arial" pitchFamily="34" charset="0"/>
            </a:endParaRPr>
          </a:p>
        </p:txBody>
      </p:sp>
      <p:pic>
        <p:nvPicPr>
          <p:cNvPr id="8" name="Picture 2" descr="http://im6-tub-ru.yandex.net/i?id=559972306-0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" y="448097"/>
            <a:ext cx="1584177" cy="2101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539750" y="4149725"/>
            <a:ext cx="7993063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ru-RU" altLang="ru-RU" sz="2400" b="1" dirty="0" smtClean="0">
                <a:solidFill>
                  <a:srgbClr val="C00000"/>
                </a:solidFill>
              </a:rPr>
              <a:t>Технология «Ситуация»</a:t>
            </a:r>
            <a:r>
              <a:rPr kumimoji="0" lang="ru-RU" altLang="ru-RU" sz="2400" b="1" dirty="0" smtClean="0">
                <a:solidFill>
                  <a:srgbClr val="000000"/>
                </a:solidFill>
              </a:rPr>
              <a:t> – новый педагогический инструмент, который позволяет поэтапно и последовательно формировать у дошкольников </a:t>
            </a:r>
            <a:r>
              <a:rPr kumimoji="0" lang="ru-RU" altLang="ru-RU" sz="2400" b="1" i="1" dirty="0" smtClean="0">
                <a:solidFill>
                  <a:srgbClr val="000099"/>
                </a:solidFill>
              </a:rPr>
              <a:t>опыт выполнения универсальных действий</a:t>
            </a:r>
            <a:r>
              <a:rPr kumimoji="0" lang="ru-RU" altLang="ru-RU" sz="2400" b="1" dirty="0" smtClean="0">
                <a:solidFill>
                  <a:srgbClr val="000000"/>
                </a:solidFill>
              </a:rPr>
              <a:t>,  лежащих в основе </a:t>
            </a:r>
            <a:r>
              <a:rPr kumimoji="0" lang="ru-RU" altLang="ru-RU" sz="2400" b="1" i="1" dirty="0" smtClean="0">
                <a:solidFill>
                  <a:srgbClr val="000099"/>
                </a:solidFill>
              </a:rPr>
              <a:t>механизмов саморазвития</a:t>
            </a:r>
            <a:r>
              <a:rPr kumimoji="0" lang="ru-RU" altLang="ru-RU" sz="2400" b="1" i="1" dirty="0" smtClean="0">
                <a:solidFill>
                  <a:srgbClr val="0070C0"/>
                </a:solidFill>
              </a:rPr>
              <a:t> </a:t>
            </a:r>
            <a:r>
              <a:rPr kumimoji="0" lang="ru-RU" altLang="ru-RU" sz="2400" b="1" dirty="0" smtClean="0">
                <a:solidFill>
                  <a:srgbClr val="000000"/>
                </a:solidFill>
              </a:rPr>
              <a:t>личности.</a:t>
            </a:r>
          </a:p>
        </p:txBody>
      </p:sp>
      <p:pic>
        <p:nvPicPr>
          <p:cNvPr id="2" name="Picture 6" descr="C:\Users\sony\Pictures\i (47)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894212" y="2606501"/>
            <a:ext cx="1307788" cy="13436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кругленный прямоугольник 11"/>
          <p:cNvSpPr>
            <a:spLocks noChangeArrowheads="1"/>
          </p:cNvSpPr>
          <p:nvPr/>
        </p:nvSpPr>
        <p:spPr bwMode="auto">
          <a:xfrm>
            <a:off x="231775" y="0"/>
            <a:ext cx="8569325" cy="1495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endParaRPr kumimoji="0" lang="ru-RU" altLang="ru-RU" sz="2400">
              <a:solidFill>
                <a:srgbClr val="D43E0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2263" y="546100"/>
            <a:ext cx="7127875" cy="13858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kumimoji="0" lang="ru-RU" altLang="ru-RU" sz="2200" b="1" i="1" dirty="0" smtClean="0">
                <a:solidFill>
                  <a:srgbClr val="03491A"/>
                </a:solidFill>
              </a:rPr>
              <a:t>В чем состоит «механизм» </a:t>
            </a:r>
            <a:r>
              <a:rPr kumimoji="0" lang="ru-RU" altLang="ru-RU" sz="2200" b="1" i="1" dirty="0" err="1" smtClean="0">
                <a:solidFill>
                  <a:srgbClr val="03491A"/>
                </a:solidFill>
              </a:rPr>
              <a:t>самоизменения</a:t>
            </a:r>
            <a:r>
              <a:rPr kumimoji="0" lang="ru-RU" altLang="ru-RU" sz="2200" b="1" i="1" dirty="0" smtClean="0">
                <a:solidFill>
                  <a:srgbClr val="03491A"/>
                </a:solidFill>
              </a:rPr>
              <a:t> и какую роль в процессе его формирования играет дошкольная ступень?</a:t>
            </a:r>
          </a:p>
        </p:txBody>
      </p:sp>
      <p:grpSp>
        <p:nvGrpSpPr>
          <p:cNvPr id="61444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145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1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61445" name="Picture 2" descr="C:\Users\Gubina\Desktop\attention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46100"/>
            <a:ext cx="1011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4188" y="2060575"/>
            <a:ext cx="4894262" cy="193992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rgbClr val="800000"/>
                </a:solidFill>
              </a:rPr>
              <a:t>Потребность в самоизменении и саморазвитии возникает в ситуации </a:t>
            </a:r>
            <a:r>
              <a:rPr kumimoji="0" lang="ru-RU" altLang="ru-RU" sz="2400" b="1" i="1">
                <a:solidFill>
                  <a:srgbClr val="800000"/>
                </a:solidFill>
              </a:rPr>
              <a:t>затруднения</a:t>
            </a:r>
            <a:r>
              <a:rPr kumimoji="0" lang="ru-RU" altLang="ru-RU" sz="2400">
                <a:solidFill>
                  <a:srgbClr val="800000"/>
                </a:solidFill>
              </a:rPr>
              <a:t> – иначе зачем человеку что-то менять, тем более в себе самом?</a:t>
            </a:r>
          </a:p>
        </p:txBody>
      </p:sp>
      <p:pic>
        <p:nvPicPr>
          <p:cNvPr id="153616" name="Picture 16" descr="http://cs625217.vk.me/v625217570/4222a/uJVrqVQ-X6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060575"/>
            <a:ext cx="29130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484188" y="4338638"/>
            <a:ext cx="8064500" cy="201612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 smtClean="0">
                <a:solidFill>
                  <a:srgbClr val="031597"/>
                </a:solidFill>
              </a:rPr>
              <a:t>«В затруднении содержится возможность»</a:t>
            </a:r>
          </a:p>
          <a:p>
            <a:pPr eaLnBrk="1" hangingPunct="1">
              <a:defRPr/>
            </a:pPr>
            <a:endParaRPr lang="ru-RU" altLang="ru-RU" sz="2400" b="1" i="1" dirty="0" smtClean="0">
              <a:solidFill>
                <a:srgbClr val="031597"/>
              </a:solidFill>
            </a:endParaRPr>
          </a:p>
          <a:p>
            <a:pPr algn="r" eaLnBrk="1" hangingPunct="1">
              <a:defRPr/>
            </a:pPr>
            <a:r>
              <a:rPr lang="ru-RU" altLang="ru-RU" sz="2400" dirty="0" smtClean="0">
                <a:solidFill>
                  <a:srgbClr val="031597"/>
                </a:solidFill>
              </a:rPr>
              <a:t>А. Эйнштейн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"/>
          <p:cNvSpPr txBox="1">
            <a:spLocks noChangeArrowheads="1"/>
          </p:cNvSpPr>
          <p:nvPr/>
        </p:nvSpPr>
        <p:spPr bwMode="auto">
          <a:xfrm>
            <a:off x="808038" y="549275"/>
            <a:ext cx="757555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800" b="1" i="1">
                <a:solidFill>
                  <a:srgbClr val="006666"/>
                </a:solidFill>
              </a:rPr>
              <a:t>Как можно результативно и наиболее надежно преодолеть затруднение?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946150" y="3789363"/>
            <a:ext cx="2041525" cy="2232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1258888" y="3429000"/>
            <a:ext cx="1293812" cy="1246188"/>
            <a:chOff x="793" y="2102"/>
            <a:chExt cx="815" cy="785"/>
          </a:xfrm>
        </p:grpSpPr>
        <p:sp>
          <p:nvSpPr>
            <p:cNvPr id="62496" name="Oval 10"/>
            <p:cNvSpPr>
              <a:spLocks noChangeArrowheads="1"/>
            </p:cNvSpPr>
            <p:nvPr/>
          </p:nvSpPr>
          <p:spPr bwMode="auto">
            <a:xfrm>
              <a:off x="793" y="2102"/>
              <a:ext cx="815" cy="7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2497" name="Line 11"/>
            <p:cNvSpPr>
              <a:spLocks noChangeShapeType="1"/>
            </p:cNvSpPr>
            <p:nvPr/>
          </p:nvSpPr>
          <p:spPr bwMode="auto">
            <a:xfrm>
              <a:off x="938" y="2457"/>
              <a:ext cx="2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8" name="Text Box 12"/>
            <p:cNvSpPr txBox="1">
              <a:spLocks noChangeArrowheads="1"/>
            </p:cNvSpPr>
            <p:nvPr/>
          </p:nvSpPr>
          <p:spPr bwMode="auto">
            <a:xfrm>
              <a:off x="895" y="2441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419475" y="3357563"/>
            <a:ext cx="4968875" cy="26400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где</a:t>
            </a:r>
            <a:r>
              <a:rPr kumimoji="0" lang="ru-RU" altLang="ru-RU" sz="16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0" lang="ru-RU" altLang="ru-RU" sz="1600" b="1">
                <a:solidFill>
                  <a:srgbClr val="333399"/>
                </a:solidFill>
              </a:rPr>
              <a:t>1 − </a:t>
            </a:r>
            <a:r>
              <a:rPr kumimoji="0" lang="ru-RU" altLang="ru-RU" sz="1600" b="1">
                <a:solidFill>
                  <a:srgbClr val="000000"/>
                </a:solidFill>
              </a:rPr>
              <a:t>действие, в котором возникло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      затруднение;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</a:t>
            </a:r>
            <a:r>
              <a:rPr kumimoji="0" lang="ru-RU" altLang="ru-RU" sz="1600" b="1">
                <a:solidFill>
                  <a:srgbClr val="333399"/>
                </a:solidFill>
              </a:rPr>
              <a:t>2 −</a:t>
            </a:r>
            <a:r>
              <a:rPr kumimoji="0" lang="ru-RU" altLang="ru-RU" sz="1600" b="1">
                <a:solidFill>
                  <a:srgbClr val="000000"/>
                </a:solidFill>
              </a:rPr>
              <a:t> фиксирование затруднения;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</a:t>
            </a:r>
            <a:r>
              <a:rPr kumimoji="0" lang="ru-RU" altLang="ru-RU" sz="1600" b="1">
                <a:solidFill>
                  <a:srgbClr val="333399"/>
                </a:solidFill>
              </a:rPr>
              <a:t>3 −</a:t>
            </a:r>
            <a:r>
              <a:rPr kumimoji="0" lang="ru-RU" altLang="ru-RU" sz="1600" b="1">
                <a:solidFill>
                  <a:srgbClr val="000000"/>
                </a:solidFill>
              </a:rPr>
              <a:t> анализ этапов действия и определение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      места затруднения (исследование − И);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</a:t>
            </a:r>
            <a:r>
              <a:rPr kumimoji="0" lang="ru-RU" altLang="ru-RU" sz="1600" b="1">
                <a:solidFill>
                  <a:srgbClr val="333399"/>
                </a:solidFill>
              </a:rPr>
              <a:t>4 −</a:t>
            </a:r>
            <a:r>
              <a:rPr kumimoji="0" lang="ru-RU" altLang="ru-RU" sz="1600" b="1">
                <a:solidFill>
                  <a:srgbClr val="000000"/>
                </a:solidFill>
              </a:rPr>
              <a:t> определение причины затруднения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      (критика − К);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</a:t>
            </a:r>
            <a:r>
              <a:rPr kumimoji="0" lang="ru-RU" altLang="ru-RU" sz="1600" b="1">
                <a:solidFill>
                  <a:srgbClr val="333399"/>
                </a:solidFill>
              </a:rPr>
              <a:t>5 −</a:t>
            </a:r>
            <a:r>
              <a:rPr kumimoji="0" lang="ru-RU" altLang="ru-RU" sz="1600" b="1">
                <a:solidFill>
                  <a:srgbClr val="000000"/>
                </a:solidFill>
              </a:rPr>
              <a:t> постановка цели и проектирование (П);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</a:rPr>
              <a:t>       </a:t>
            </a:r>
            <a:r>
              <a:rPr kumimoji="0" lang="ru-RU" altLang="ru-RU" sz="1600" b="1">
                <a:solidFill>
                  <a:srgbClr val="333399"/>
                </a:solidFill>
              </a:rPr>
              <a:t>6 −</a:t>
            </a:r>
            <a:r>
              <a:rPr kumimoji="0" lang="ru-RU" altLang="ru-RU" sz="1600" b="1">
                <a:solidFill>
                  <a:srgbClr val="000000"/>
                </a:solidFill>
              </a:rPr>
              <a:t> реализация проекта.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kumimoji="0" lang="ru-RU" altLang="ru-RU" sz="200" b="1">
              <a:solidFill>
                <a:srgbClr val="000000"/>
              </a:solidFill>
            </a:endParaRPr>
          </a:p>
        </p:txBody>
      </p: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1604963" y="3535363"/>
            <a:ext cx="295275" cy="685800"/>
            <a:chOff x="1011" y="2169"/>
            <a:chExt cx="186" cy="432"/>
          </a:xfrm>
        </p:grpSpPr>
        <p:sp>
          <p:nvSpPr>
            <p:cNvPr id="62494" name="Line 15"/>
            <p:cNvSpPr>
              <a:spLocks noChangeShapeType="1"/>
            </p:cNvSpPr>
            <p:nvPr/>
          </p:nvSpPr>
          <p:spPr bwMode="auto">
            <a:xfrm>
              <a:off x="1187" y="2273"/>
              <a:ext cx="0" cy="3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5" name="Text Box 16"/>
            <p:cNvSpPr txBox="1">
              <a:spLocks noChangeArrowheads="1"/>
            </p:cNvSpPr>
            <p:nvPr/>
          </p:nvSpPr>
          <p:spPr bwMode="auto">
            <a:xfrm>
              <a:off x="1011" y="2169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1920875" y="3535363"/>
            <a:ext cx="671513" cy="1957387"/>
            <a:chOff x="1210" y="2169"/>
            <a:chExt cx="423" cy="1233"/>
          </a:xfrm>
        </p:grpSpPr>
        <p:sp>
          <p:nvSpPr>
            <p:cNvPr id="62491" name="Line 18"/>
            <p:cNvSpPr>
              <a:spLocks noChangeShapeType="1"/>
            </p:cNvSpPr>
            <p:nvPr/>
          </p:nvSpPr>
          <p:spPr bwMode="auto">
            <a:xfrm flipH="1" flipV="1">
              <a:off x="1210" y="2381"/>
              <a:ext cx="423" cy="10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Line 19"/>
            <p:cNvSpPr>
              <a:spLocks noChangeShapeType="1"/>
            </p:cNvSpPr>
            <p:nvPr/>
          </p:nvSpPr>
          <p:spPr bwMode="auto">
            <a:xfrm>
              <a:off x="1213" y="2379"/>
              <a:ext cx="2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1257" y="2169"/>
              <a:ext cx="1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1319213" y="5180013"/>
            <a:ext cx="463550" cy="642937"/>
            <a:chOff x="831" y="3205"/>
            <a:chExt cx="292" cy="405"/>
          </a:xfrm>
        </p:grpSpPr>
        <p:sp>
          <p:nvSpPr>
            <p:cNvPr id="62488" name="Line 22"/>
            <p:cNvSpPr>
              <a:spLocks noChangeShapeType="1"/>
            </p:cNvSpPr>
            <p:nvPr/>
          </p:nvSpPr>
          <p:spPr bwMode="auto">
            <a:xfrm>
              <a:off x="831" y="3406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Text Box 23"/>
            <p:cNvSpPr txBox="1">
              <a:spLocks noChangeArrowheads="1"/>
            </p:cNvSpPr>
            <p:nvPr/>
          </p:nvSpPr>
          <p:spPr bwMode="auto">
            <a:xfrm>
              <a:off x="857" y="339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2490" name="Text Box 24"/>
            <p:cNvSpPr txBox="1">
              <a:spLocks noChangeArrowheads="1"/>
            </p:cNvSpPr>
            <p:nvPr/>
          </p:nvSpPr>
          <p:spPr bwMode="auto">
            <a:xfrm>
              <a:off x="888" y="3205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800" b="1">
                  <a:solidFill>
                    <a:srgbClr val="333399"/>
                  </a:solidFill>
                </a:rPr>
                <a:t>И</a:t>
              </a:r>
            </a:p>
          </p:txBody>
        </p:sp>
      </p:grpSp>
      <p:grpSp>
        <p:nvGrpSpPr>
          <p:cNvPr id="50" name="Group 25"/>
          <p:cNvGrpSpPr>
            <a:grpSpLocks/>
          </p:cNvGrpSpPr>
          <p:nvPr/>
        </p:nvGrpSpPr>
        <p:grpSpPr bwMode="auto">
          <a:xfrm>
            <a:off x="1751013" y="5180013"/>
            <a:ext cx="433387" cy="642937"/>
            <a:chOff x="1103" y="3205"/>
            <a:chExt cx="273" cy="405"/>
          </a:xfrm>
        </p:grpSpPr>
        <p:sp>
          <p:nvSpPr>
            <p:cNvPr id="62485" name="Line 26"/>
            <p:cNvSpPr>
              <a:spLocks noChangeShapeType="1"/>
            </p:cNvSpPr>
            <p:nvPr/>
          </p:nvSpPr>
          <p:spPr bwMode="auto">
            <a:xfrm>
              <a:off x="1103" y="3406"/>
              <a:ext cx="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6" name="Text Box 27"/>
            <p:cNvSpPr txBox="1">
              <a:spLocks noChangeArrowheads="1"/>
            </p:cNvSpPr>
            <p:nvPr/>
          </p:nvSpPr>
          <p:spPr bwMode="auto">
            <a:xfrm>
              <a:off x="1109" y="3398"/>
              <a:ext cx="1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487" name="Text Box 28"/>
            <p:cNvSpPr txBox="1">
              <a:spLocks noChangeArrowheads="1"/>
            </p:cNvSpPr>
            <p:nvPr/>
          </p:nvSpPr>
          <p:spPr bwMode="auto">
            <a:xfrm>
              <a:off x="1131" y="3205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800" b="1">
                  <a:solidFill>
                    <a:srgbClr val="333399"/>
                  </a:solidFill>
                </a:rPr>
                <a:t>К</a:t>
              </a:r>
            </a:p>
          </p:txBody>
        </p:sp>
      </p:grp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2179638" y="5180013"/>
            <a:ext cx="434975" cy="644525"/>
            <a:chOff x="1373" y="3205"/>
            <a:chExt cx="274" cy="406"/>
          </a:xfrm>
        </p:grpSpPr>
        <p:sp>
          <p:nvSpPr>
            <p:cNvPr id="62482" name="Line 30"/>
            <p:cNvSpPr>
              <a:spLocks noChangeShapeType="1"/>
            </p:cNvSpPr>
            <p:nvPr/>
          </p:nvSpPr>
          <p:spPr bwMode="auto">
            <a:xfrm>
              <a:off x="1373" y="3406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3" name="Text Box 31"/>
            <p:cNvSpPr txBox="1">
              <a:spLocks noChangeArrowheads="1"/>
            </p:cNvSpPr>
            <p:nvPr/>
          </p:nvSpPr>
          <p:spPr bwMode="auto">
            <a:xfrm>
              <a:off x="1376" y="3398"/>
              <a:ext cx="19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2484" name="Text Box 32"/>
            <p:cNvSpPr txBox="1">
              <a:spLocks noChangeArrowheads="1"/>
            </p:cNvSpPr>
            <p:nvPr/>
          </p:nvSpPr>
          <p:spPr bwMode="auto">
            <a:xfrm>
              <a:off x="1375" y="3205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800" b="1">
                  <a:solidFill>
                    <a:srgbClr val="333399"/>
                  </a:solidFill>
                </a:rPr>
                <a:t>П</a:t>
              </a:r>
            </a:p>
          </p:txBody>
        </p:sp>
      </p:grp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1320800" y="3992563"/>
            <a:ext cx="538163" cy="1506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946150" y="1773238"/>
            <a:ext cx="7081838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000099"/>
                </a:solidFill>
              </a:rPr>
              <a:t>Схема-аксиома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solidFill>
                  <a:srgbClr val="C00000"/>
                </a:solidFill>
              </a:rPr>
              <a:t>«Рефлексивная самоорганизация»</a:t>
            </a:r>
          </a:p>
        </p:txBody>
      </p:sp>
      <p:pic>
        <p:nvPicPr>
          <p:cNvPr id="60" name="Picture 35" descr="p1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429000"/>
            <a:ext cx="33845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8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248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2481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500" y="1214438"/>
            <a:ext cx="8143875" cy="407193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3491" name="Группа 7"/>
          <p:cNvGrpSpPr>
            <a:grpSpLocks/>
          </p:cNvGrpSpPr>
          <p:nvPr/>
        </p:nvGrpSpPr>
        <p:grpSpPr bwMode="auto">
          <a:xfrm>
            <a:off x="571500" y="1214438"/>
            <a:ext cx="8072438" cy="4025900"/>
            <a:chOff x="571472" y="1214422"/>
            <a:chExt cx="8072494" cy="4025900"/>
          </a:xfrm>
        </p:grpSpPr>
        <p:pic>
          <p:nvPicPr>
            <p:cNvPr id="6349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1214422"/>
              <a:ext cx="7848600" cy="402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4" name="Группа 4"/>
            <p:cNvGrpSpPr>
              <a:grpSpLocks/>
            </p:cNvGrpSpPr>
            <p:nvPr/>
          </p:nvGrpSpPr>
          <p:grpSpPr bwMode="auto">
            <a:xfrm>
              <a:off x="6786578" y="1214422"/>
              <a:ext cx="1857388" cy="4000528"/>
              <a:chOff x="7000892" y="1214422"/>
              <a:chExt cx="1857388" cy="4000528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7000892" y="3714734"/>
                <a:ext cx="1500197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501089" y="1214422"/>
                <a:ext cx="357191" cy="40005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 bwMode="auto">
          <a:xfrm>
            <a:off x="609600" y="2165350"/>
            <a:ext cx="7991475" cy="37655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392113" y="301625"/>
            <a:ext cx="8424862" cy="17541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000099"/>
                </a:solidFill>
              </a:rPr>
              <a:t>В основу технологии «Ситуация» положен </a:t>
            </a:r>
            <a:r>
              <a:rPr lang="ru-RU" sz="3600" dirty="0" smtClean="0">
                <a:solidFill>
                  <a:srgbClr val="C00000"/>
                </a:solidFill>
              </a:rPr>
              <a:t>метод рефлексивной самоорганизации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64516" name="Группа 60"/>
          <p:cNvGrpSpPr>
            <a:grpSpLocks/>
          </p:cNvGrpSpPr>
          <p:nvPr/>
        </p:nvGrpSpPr>
        <p:grpSpPr bwMode="auto">
          <a:xfrm>
            <a:off x="1109663" y="2312988"/>
            <a:ext cx="1463675" cy="2151062"/>
            <a:chOff x="971550" y="1773238"/>
            <a:chExt cx="1011237" cy="1295722"/>
          </a:xfrm>
        </p:grpSpPr>
        <p:sp>
          <p:nvSpPr>
            <p:cNvPr id="64550" name="Oval 2"/>
            <p:cNvSpPr>
              <a:spLocks noChangeArrowheads="1"/>
            </p:cNvSpPr>
            <p:nvPr/>
          </p:nvSpPr>
          <p:spPr bwMode="auto">
            <a:xfrm>
              <a:off x="971550" y="1909745"/>
              <a:ext cx="1011237" cy="11592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51" name="Oval 3"/>
            <p:cNvSpPr>
              <a:spLocks noChangeArrowheads="1"/>
            </p:cNvSpPr>
            <p:nvPr/>
          </p:nvSpPr>
          <p:spPr bwMode="auto">
            <a:xfrm>
              <a:off x="1153633" y="1773238"/>
              <a:ext cx="658608" cy="60695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52" name="Line 6"/>
            <p:cNvSpPr>
              <a:spLocks noChangeShapeType="1"/>
            </p:cNvSpPr>
            <p:nvPr/>
          </p:nvSpPr>
          <p:spPr bwMode="auto">
            <a:xfrm>
              <a:off x="1219343" y="2013315"/>
              <a:ext cx="1434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Line 7"/>
            <p:cNvSpPr>
              <a:spLocks noChangeShapeType="1"/>
            </p:cNvSpPr>
            <p:nvPr/>
          </p:nvSpPr>
          <p:spPr bwMode="auto">
            <a:xfrm flipH="1">
              <a:off x="1065852" y="2013315"/>
              <a:ext cx="306481" cy="740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4" name="Line 9"/>
            <p:cNvSpPr>
              <a:spLocks noChangeShapeType="1"/>
            </p:cNvSpPr>
            <p:nvPr/>
          </p:nvSpPr>
          <p:spPr bwMode="auto">
            <a:xfrm>
              <a:off x="1084913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5" name="Line 11"/>
            <p:cNvSpPr>
              <a:spLocks noChangeShapeType="1"/>
            </p:cNvSpPr>
            <p:nvPr/>
          </p:nvSpPr>
          <p:spPr bwMode="auto">
            <a:xfrm>
              <a:off x="1335716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Line 13"/>
            <p:cNvSpPr>
              <a:spLocks noChangeShapeType="1"/>
            </p:cNvSpPr>
            <p:nvPr/>
          </p:nvSpPr>
          <p:spPr bwMode="auto">
            <a:xfrm>
              <a:off x="1562943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7" name="Line 15"/>
            <p:cNvSpPr>
              <a:spLocks noChangeShapeType="1"/>
            </p:cNvSpPr>
            <p:nvPr/>
          </p:nvSpPr>
          <p:spPr bwMode="auto">
            <a:xfrm flipH="1" flipV="1">
              <a:off x="1381362" y="1909566"/>
              <a:ext cx="399278" cy="837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8" name="Line 16"/>
            <p:cNvSpPr>
              <a:spLocks noChangeShapeType="1"/>
            </p:cNvSpPr>
            <p:nvPr/>
          </p:nvSpPr>
          <p:spPr bwMode="auto">
            <a:xfrm>
              <a:off x="1373666" y="1909566"/>
              <a:ext cx="143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381748" y="1998914"/>
              <a:ext cx="1952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64560" name="Line 4"/>
            <p:cNvSpPr>
              <a:spLocks noChangeShapeType="1"/>
            </p:cNvSpPr>
            <p:nvPr/>
          </p:nvSpPr>
          <p:spPr bwMode="auto">
            <a:xfrm>
              <a:off x="1372333" y="1873980"/>
              <a:ext cx="0" cy="2410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17" name="Группа 72"/>
          <p:cNvGrpSpPr>
            <a:grpSpLocks/>
          </p:cNvGrpSpPr>
          <p:nvPr/>
        </p:nvGrpSpPr>
        <p:grpSpPr bwMode="auto">
          <a:xfrm>
            <a:off x="5767388" y="2133600"/>
            <a:ext cx="1468437" cy="2212975"/>
            <a:chOff x="2236535" y="1668830"/>
            <a:chExt cx="957804" cy="1337530"/>
          </a:xfrm>
        </p:grpSpPr>
        <p:sp>
          <p:nvSpPr>
            <p:cNvPr id="64531" name="Arc 21"/>
            <p:cNvSpPr>
              <a:spLocks/>
            </p:cNvSpPr>
            <p:nvPr/>
          </p:nvSpPr>
          <p:spPr bwMode="auto">
            <a:xfrm flipV="1">
              <a:off x="2961059" y="1668830"/>
              <a:ext cx="192626" cy="268105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Oval 5"/>
            <p:cNvSpPr>
              <a:spLocks noChangeArrowheads="1"/>
            </p:cNvSpPr>
            <p:nvPr/>
          </p:nvSpPr>
          <p:spPr bwMode="auto">
            <a:xfrm>
              <a:off x="2236535" y="1873502"/>
              <a:ext cx="957804" cy="113285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33" name="Oval 6"/>
            <p:cNvSpPr>
              <a:spLocks noChangeArrowheads="1"/>
            </p:cNvSpPr>
            <p:nvPr/>
          </p:nvSpPr>
          <p:spPr bwMode="auto">
            <a:xfrm>
              <a:off x="2396250" y="1801644"/>
              <a:ext cx="592880" cy="5644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34" name="Oval 7"/>
            <p:cNvSpPr>
              <a:spLocks noChangeArrowheads="1"/>
            </p:cNvSpPr>
            <p:nvPr/>
          </p:nvSpPr>
          <p:spPr bwMode="auto">
            <a:xfrm>
              <a:off x="2933956" y="1915131"/>
              <a:ext cx="35815" cy="366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35" name="Line 8"/>
            <p:cNvSpPr>
              <a:spLocks noChangeShapeType="1"/>
            </p:cNvSpPr>
            <p:nvPr/>
          </p:nvSpPr>
          <p:spPr bwMode="auto">
            <a:xfrm flipV="1">
              <a:off x="2416577" y="200730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Oval 9"/>
            <p:cNvSpPr>
              <a:spLocks noChangeArrowheads="1"/>
            </p:cNvSpPr>
            <p:nvPr/>
          </p:nvSpPr>
          <p:spPr bwMode="auto">
            <a:xfrm>
              <a:off x="2383666" y="1991449"/>
              <a:ext cx="36783" cy="371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37" name="Line 11"/>
            <p:cNvSpPr>
              <a:spLocks noChangeShapeType="1"/>
            </p:cNvSpPr>
            <p:nvPr/>
          </p:nvSpPr>
          <p:spPr bwMode="auto">
            <a:xfrm>
              <a:off x="2744729" y="2685252"/>
              <a:ext cx="18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Line 12"/>
            <p:cNvSpPr>
              <a:spLocks noChangeShapeType="1"/>
            </p:cNvSpPr>
            <p:nvPr/>
          </p:nvSpPr>
          <p:spPr bwMode="auto">
            <a:xfrm>
              <a:off x="2377858" y="2685252"/>
              <a:ext cx="2198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Line 13"/>
            <p:cNvSpPr>
              <a:spLocks noChangeShapeType="1"/>
            </p:cNvSpPr>
            <p:nvPr/>
          </p:nvSpPr>
          <p:spPr bwMode="auto">
            <a:xfrm>
              <a:off x="2578397" y="2685252"/>
              <a:ext cx="18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Line 14"/>
            <p:cNvSpPr>
              <a:spLocks noChangeShapeType="1"/>
            </p:cNvSpPr>
            <p:nvPr/>
          </p:nvSpPr>
          <p:spPr bwMode="auto">
            <a:xfrm>
              <a:off x="2532733" y="2007307"/>
              <a:ext cx="190205" cy="2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Line 15"/>
            <p:cNvSpPr>
              <a:spLocks noChangeShapeType="1"/>
            </p:cNvSpPr>
            <p:nvPr/>
          </p:nvSpPr>
          <p:spPr bwMode="auto">
            <a:xfrm flipV="1">
              <a:off x="2532733" y="193346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Line 16"/>
            <p:cNvSpPr>
              <a:spLocks noChangeShapeType="1"/>
            </p:cNvSpPr>
            <p:nvPr/>
          </p:nvSpPr>
          <p:spPr bwMode="auto">
            <a:xfrm flipV="1">
              <a:off x="2636306" y="1933467"/>
              <a:ext cx="1147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Line 17"/>
            <p:cNvSpPr>
              <a:spLocks noChangeShapeType="1"/>
            </p:cNvSpPr>
            <p:nvPr/>
          </p:nvSpPr>
          <p:spPr bwMode="auto">
            <a:xfrm flipV="1">
              <a:off x="2738426" y="193346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Line 18"/>
            <p:cNvSpPr>
              <a:spLocks noChangeShapeType="1"/>
            </p:cNvSpPr>
            <p:nvPr/>
          </p:nvSpPr>
          <p:spPr bwMode="auto">
            <a:xfrm flipV="1">
              <a:off x="2841999" y="1933467"/>
              <a:ext cx="115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AutoShape 19"/>
            <p:cNvSpPr>
              <a:spLocks/>
            </p:cNvSpPr>
            <p:nvPr/>
          </p:nvSpPr>
          <p:spPr bwMode="auto">
            <a:xfrm rot="5400000">
              <a:off x="2498371" y="2587024"/>
              <a:ext cx="82761" cy="322333"/>
            </a:xfrm>
            <a:prstGeom prst="rightBrace">
              <a:avLst>
                <a:gd name="adj1" fmla="val 33232"/>
                <a:gd name="adj2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46" name="Arc 20"/>
            <p:cNvSpPr>
              <a:spLocks/>
            </p:cNvSpPr>
            <p:nvPr/>
          </p:nvSpPr>
          <p:spPr bwMode="auto">
            <a:xfrm rot="16200000" flipH="1">
              <a:off x="2287397" y="1775384"/>
              <a:ext cx="203185" cy="248768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Line 29"/>
            <p:cNvSpPr>
              <a:spLocks noChangeShapeType="1"/>
            </p:cNvSpPr>
            <p:nvPr/>
          </p:nvSpPr>
          <p:spPr bwMode="auto">
            <a:xfrm flipH="1">
              <a:off x="2377858" y="2030104"/>
              <a:ext cx="145679" cy="65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Line 30"/>
            <p:cNvSpPr>
              <a:spLocks noChangeShapeType="1"/>
            </p:cNvSpPr>
            <p:nvPr/>
          </p:nvSpPr>
          <p:spPr bwMode="auto">
            <a:xfrm flipH="1" flipV="1">
              <a:off x="2537571" y="1925535"/>
              <a:ext cx="390372" cy="7597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Line 10"/>
            <p:cNvSpPr>
              <a:spLocks noChangeShapeType="1"/>
            </p:cNvSpPr>
            <p:nvPr/>
          </p:nvSpPr>
          <p:spPr bwMode="auto">
            <a:xfrm flipH="1">
              <a:off x="2532733" y="1889361"/>
              <a:ext cx="0" cy="2200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878310" y="4725144"/>
            <a:ext cx="2149460" cy="792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Схема-аксиома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«Рефлексия»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5435311" y="4617144"/>
            <a:ext cx="2149460" cy="100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Технология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71493"/>
                </a:solidFill>
                <a:latin typeface="Arial" pitchFamily="34" charset="0"/>
                <a:cs typeface="Arial" pitchFamily="34" charset="0"/>
              </a:rPr>
              <a:t>«Ситуация»</a:t>
            </a:r>
          </a:p>
        </p:txBody>
      </p:sp>
      <p:sp>
        <p:nvSpPr>
          <p:cNvPr id="40" name="Стрелка вниз 39"/>
          <p:cNvSpPr/>
          <p:nvPr/>
        </p:nvSpPr>
        <p:spPr>
          <a:xfrm rot="16200000" flipH="1">
            <a:off x="4111626" y="2906712"/>
            <a:ext cx="684212" cy="120491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47" name="Picture 35" descr="p1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526088"/>
            <a:ext cx="13811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www.upanel.biz/_ph/2/2/974393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38" y="5477493"/>
            <a:ext cx="1471978" cy="97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2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452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53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Оформление по умолчанию">
  <a:themeElements>
    <a:clrScheme name="30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0_Оформление по умолчанию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технологии СИТУАЦИЯ</Template>
  <TotalTime>0</TotalTime>
  <Words>1304</Words>
  <Application>Microsoft Office PowerPoint</Application>
  <PresentationFormat>Экран (4:3)</PresentationFormat>
  <Paragraphs>219</Paragraphs>
  <Slides>32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Times New Roman</vt:lpstr>
      <vt:lpstr>Оформление по умолчанию</vt:lpstr>
      <vt:lpstr>3_Оформление по умолчанию</vt:lpstr>
      <vt:lpstr>12_Оформление по умолчанию</vt:lpstr>
      <vt:lpstr>1_Оформление по умолчанию</vt:lpstr>
      <vt:lpstr>2_Оформление по умолчанию</vt:lpstr>
      <vt:lpstr>31_Оформление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пчелки</dc:creator>
  <cp:lastModifiedBy>пчелки</cp:lastModifiedBy>
  <cp:revision>1</cp:revision>
  <dcterms:created xsi:type="dcterms:W3CDTF">2020-04-01T14:40:33Z</dcterms:created>
  <dcterms:modified xsi:type="dcterms:W3CDTF">2020-04-01T14:41:04Z</dcterms:modified>
</cp:coreProperties>
</file>