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609" r:id="rId2"/>
    <p:sldMasterId id="2147486502" r:id="rId3"/>
    <p:sldMasterId id="2147490815" r:id="rId4"/>
    <p:sldMasterId id="2147492284" r:id="rId5"/>
    <p:sldMasterId id="2147492299" r:id="rId6"/>
    <p:sldMasterId id="2147492311" r:id="rId7"/>
  </p:sldMasterIdLst>
  <p:notesMasterIdLst>
    <p:notesMasterId r:id="rId31"/>
  </p:notesMasterIdLst>
  <p:sldIdLst>
    <p:sldId id="2330" r:id="rId8"/>
    <p:sldId id="2634" r:id="rId9"/>
    <p:sldId id="2635" r:id="rId10"/>
    <p:sldId id="2636" r:id="rId11"/>
    <p:sldId id="2638" r:id="rId12"/>
    <p:sldId id="2640" r:id="rId13"/>
    <p:sldId id="2641" r:id="rId14"/>
    <p:sldId id="2615" r:id="rId15"/>
    <p:sldId id="2642" r:id="rId16"/>
    <p:sldId id="2629" r:id="rId17"/>
    <p:sldId id="2621" r:id="rId18"/>
    <p:sldId id="2620" r:id="rId19"/>
    <p:sldId id="2622" r:id="rId20"/>
    <p:sldId id="2618" r:id="rId21"/>
    <p:sldId id="2624" r:id="rId22"/>
    <p:sldId id="2332" r:id="rId23"/>
    <p:sldId id="2331" r:id="rId24"/>
    <p:sldId id="2333" r:id="rId25"/>
    <p:sldId id="2334" r:id="rId26"/>
    <p:sldId id="2335" r:id="rId27"/>
    <p:sldId id="2627" r:id="rId28"/>
    <p:sldId id="2628" r:id="rId29"/>
    <p:sldId id="2643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66"/>
    <a:srgbClr val="006600"/>
    <a:srgbClr val="E5F4D4"/>
    <a:srgbClr val="CCE9AD"/>
    <a:srgbClr val="FFBDBD"/>
    <a:srgbClr val="180BC5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7513" autoAdjust="0"/>
  </p:normalViewPr>
  <p:slideViewPr>
    <p:cSldViewPr>
      <p:cViewPr varScale="1">
        <p:scale>
          <a:sx n="62" d="100"/>
          <a:sy n="62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ableStyles" Target="tableStyles.xml"/><Relationship Id="rId8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DF4737D-50AA-4AC1-B917-6863C0514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96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1179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8608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3960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0969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9687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71287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9946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376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8753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0914608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57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56C200-40B8-4A0B-AD32-342F5BCAC58F}" type="slidenum">
              <a:rPr kumimoji="0"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21</a:t>
            </a:fld>
            <a:endParaRPr kumimoji="0"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9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83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5139EF-2B90-4ED3-86EF-65A75654F0DA}" type="slidenum">
              <a:rPr kumimoji="0"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kumimoji="0"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17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67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B2FF5D-BCC1-42FD-BFAC-B2EAF02575A4}" type="slidenum">
              <a:rPr kumimoji="0" lang="ru-RU" altLang="ru-RU" smtClean="0"/>
              <a:pPr eaLnBrk="1" hangingPunct="1">
                <a:spcBef>
                  <a:spcPct val="0"/>
                </a:spcBef>
              </a:pPr>
              <a:t>22</a:t>
            </a:fld>
            <a:endParaRPr kumimoji="0"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73567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069031-500C-4624-BF80-29F3E5071D2C}" type="slidenum">
              <a:rPr kumimoji="0"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91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48941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4440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4315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4350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6881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91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B36CC-4E85-4F82-8D75-8CA6B7D12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92198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C4C4-5D6F-4CFA-80F7-39FC2B7B0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1172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504A-6BB6-49E6-9F21-082DDEC06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44756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C8281-96B8-4980-87B8-ADDA1D473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48446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8C48-806D-44B7-8D89-E8566D940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550770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FEF27-FD40-47F0-B8E1-11887372F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635850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3D4E-4FDC-4327-BDDC-D17F55F60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625088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1045D-12E2-4CD0-B9FF-86BEF1356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001758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4113-6C58-4F6C-B77B-A31936444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49395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01DBA-E051-401F-B126-84A90130D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6200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850F-A137-45BE-84BA-D12A57474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14233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F166-997E-473B-B5AB-F4F424BA2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98715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C9E7F-0F5D-4116-BB99-AA2F80A61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1492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05A7B-16B0-4A8A-8E08-B63B2776E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428739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3160C-FF9A-460B-BE7D-5D9993621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06469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F377C-FE0A-4097-99B0-E42D3088D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49290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18DD0-551C-4612-A8F0-FC78E4150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30014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6AA2A-7D4C-4379-9370-EDBBF8186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765650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9FA2-B39E-4BA0-BFC1-9EAC127E2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690201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B44A6-B502-4B60-A1CF-9C7681590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87953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5357-1B88-4C26-A87D-5B0C5ABCC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6696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14E38-F389-436F-B718-3F4598DC2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0974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9DE02-BF6C-4114-BDCB-A4AE15C9E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28791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0C19E-F178-452E-91B7-1ED1F8D65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36632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7A156-4AAE-4713-9E65-A459D73D1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4932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D75B8-408B-44CC-8EA8-817E65D01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5291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37424-5CCE-47F5-8F76-57B99D81A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57334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0783E-2114-4D67-94B6-E26E70285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90289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7F01C-AB10-484D-9443-874B862EA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110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53A9-9C3F-4CF7-A1E0-2207BADE5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23072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C1BB4-AEF5-482C-BC34-F6EB9F7BF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5458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2349-21DA-4AD9-990E-9212036F1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12260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83335-3235-433A-8F63-87E72DD06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822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DCA69-1A74-49E2-B7F8-A2E5D8529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00623"/>
      </p:ext>
    </p:extLst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847D6-DD4A-48F8-AD9D-46F1C86BB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1568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C23BD-0493-4535-9E50-9E6E656D5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11731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62F4B-C880-4A4D-A40E-9F6FD0089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8302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5F0D8-D311-47C2-BE76-057A1CEE2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43751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C66-2E0A-4D35-BD52-650EA6F08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964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8BBA9-F4DA-4AB9-AD62-72C483F3D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16148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13A90-C2D3-497E-9FC9-9CA3407A0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904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7556-46CB-4DEF-96FD-8AC29116E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69184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AC6B8-8CC4-41A0-8690-641281B3C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2156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4A2D5-35AD-49D1-8A70-837A24AE2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1427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46828-2F44-4522-BE50-B59E0202E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25128"/>
      </p:ext>
    </p:extLst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E7F2-6A88-4A02-8F9F-EF90CAE65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63158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938C6-C099-489A-99D5-6CD2B78F6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20129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34167-65B1-4E88-8CBD-014E6EB47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31009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19360-6129-424C-86A8-94F933D25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54821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0C9F5-3F96-469F-BC73-C1FCBF5CD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39194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ECEF-C731-4EC5-9468-8F744F002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8600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665C-4D8F-4D83-ADD2-44A718E3D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437438"/>
      </p:ext>
    </p:extLst>
  </p:cSld>
  <p:clrMapOvr>
    <a:masterClrMapping/>
  </p:clrMapOvr>
  <p:transition spd="med"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3139F-5E18-438B-B495-CE6FB79F1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742025"/>
      </p:ext>
    </p:extLst>
  </p:cSld>
  <p:clrMapOvr>
    <a:masterClrMapping/>
  </p:clrMapOvr>
  <p:transition spd="med"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79BB0-51EA-411D-BDC1-EC33A74A7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83479"/>
      </p:ext>
    </p:extLst>
  </p:cSld>
  <p:clrMapOvr>
    <a:masterClrMapping/>
  </p:clrMapOvr>
  <p:transition spd="med"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F8C8D-3CC6-4F25-94DE-49DC4BBBE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219686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CF034-130C-4DEA-93B3-6F0369606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08259"/>
      </p:ext>
    </p:extLst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C0D5-BD03-400B-A83F-2263BF659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95267"/>
      </p:ext>
    </p:extLst>
  </p:cSld>
  <p:clrMapOvr>
    <a:masterClrMapping/>
  </p:clrMapOvr>
  <p:transition spd="med"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9082B-DEC8-46A3-B4D8-2283D7DA8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20166"/>
      </p:ext>
    </p:extLst>
  </p:cSld>
  <p:clrMapOvr>
    <a:masterClrMapping/>
  </p:clrMapOvr>
  <p:transition spd="med"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9A75-F004-43EE-9C36-A3A035E91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85277"/>
      </p:ext>
    </p:extLst>
  </p:cSld>
  <p:clrMapOvr>
    <a:masterClrMapping/>
  </p:clrMapOvr>
  <p:transition spd="med"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1D650-534F-4775-9899-C686DF316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87320"/>
      </p:ext>
    </p:extLst>
  </p:cSld>
  <p:clrMapOvr>
    <a:masterClrMapping/>
  </p:clrMapOvr>
  <p:transition spd="med"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C232-5B12-4AC6-9336-4CF8CE957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344298"/>
      </p:ext>
    </p:extLst>
  </p:cSld>
  <p:clrMapOvr>
    <a:masterClrMapping/>
  </p:clrMapOvr>
  <p:transition spd="med"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CAD25-D35B-4683-9F38-8A52891C3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62042"/>
      </p:ext>
    </p:extLst>
  </p:cSld>
  <p:clrMapOvr>
    <a:masterClrMapping/>
  </p:clrMapOvr>
  <p:transition spd="med"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6F7B-6491-4A67-A4B9-037C8C9DC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31277"/>
      </p:ext>
    </p:extLst>
  </p:cSld>
  <p:clrMapOvr>
    <a:masterClrMapping/>
  </p:clrMapOvr>
  <p:transition spd="med">
    <p:dissolv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A15B-D305-488C-BBF1-5A1DDDC92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39456"/>
      </p:ext>
    </p:extLst>
  </p:cSld>
  <p:clrMapOvr>
    <a:masterClrMapping/>
  </p:clrMapOvr>
  <p:transition spd="med">
    <p:dissolv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62EF-5BC3-4E01-90BE-D7BA15F14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7286"/>
      </p:ext>
    </p:extLst>
  </p:cSld>
  <p:clrMapOvr>
    <a:masterClrMapping/>
  </p:clrMapOvr>
  <p:transition spd="med">
    <p:dissolv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6530-3A22-4007-86E8-D0823BA84020}" type="datetimeFigureOut">
              <a:rPr lang="ru-RU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16CF-E033-4A0E-92ED-6BD365B28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01660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53D7-A79D-4B1E-8B6F-5E4F91D2A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289425"/>
      </p:ext>
    </p:extLst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C1346-4D41-49BF-83AA-010EB060A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332161"/>
      </p:ext>
    </p:extLst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A477-D5EA-4D0A-8893-427C1DCE1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98394"/>
      </p:ext>
    </p:extLst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E6E5-51D0-4442-81DB-457CF258B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557765"/>
      </p:ext>
    </p:extLst>
  </p:cSld>
  <p:clrMapOvr>
    <a:masterClrMapping/>
  </p:clrMapOvr>
  <p:transition spd="slow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2AB9-E6F3-4DF8-B7F3-058E84E86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915720"/>
      </p:ext>
    </p:extLst>
  </p:cSld>
  <p:clrMapOvr>
    <a:masterClrMapping/>
  </p:clrMapOvr>
  <p:transition spd="slow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5846-7A5F-4BC2-B9C9-7B98AE0E9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380747"/>
      </p:ext>
    </p:extLst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44914-C767-4511-A885-81691C6A7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583484"/>
      </p:ext>
    </p:extLst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3C0D6-F152-4BD6-B56E-6416DD5DB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643576"/>
      </p:ext>
    </p:extLst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17958-4A6C-4A22-BCC2-D8ABEDD34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8215"/>
      </p:ext>
    </p:extLst>
  </p:cSld>
  <p:clrMapOvr>
    <a:masterClrMapping/>
  </p:clrMapOvr>
  <p:transition spd="slow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28BD7-C512-46E6-805C-B5D1071AC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244168"/>
      </p:ext>
    </p:extLst>
  </p:cSld>
  <p:clrMapOvr>
    <a:masterClrMapping/>
  </p:clrMapOvr>
  <p:transition spd="slow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1B21A-5332-4A6F-818B-7FA0372AC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81647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B8F3-6CB4-4D11-B155-DE326BEE2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652208"/>
      </p:ext>
    </p:extLst>
  </p:cSld>
  <p:clrMapOvr>
    <a:masterClrMapping/>
  </p:clrMapOvr>
  <p:transition spd="slow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A401-AAA0-4078-865F-F1DBC6779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10034"/>
      </p:ext>
    </p:extLst>
  </p:cSld>
  <p:clrMapOvr>
    <a:masterClrMapping/>
  </p:clrMapOvr>
  <p:transition spd="slow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FBFE-00EC-410C-8DEB-4E40D00CD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94125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EC051-9C1A-44C7-8CF6-3E20BF8B7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02858"/>
      </p:ext>
    </p:extLst>
  </p:cSld>
  <p:clrMapOvr>
    <a:masterClrMapping/>
  </p:clrMapOvr>
  <p:transition spd="slow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AC88-5672-4390-8682-13799C7AC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85851"/>
      </p:ext>
    </p:extLst>
  </p:cSld>
  <p:clrMapOvr>
    <a:masterClrMapping/>
  </p:clrMapOvr>
  <p:transition spd="slow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986C-B056-4467-9F82-D965D8549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70838"/>
      </p:ext>
    </p:extLst>
  </p:cSld>
  <p:clrMapOvr>
    <a:masterClrMapping/>
  </p:clrMapOvr>
  <p:transition spd="slow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206A-2D03-43E3-A154-D47EDD582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01483"/>
      </p:ext>
    </p:extLst>
  </p:cSld>
  <p:clrMapOvr>
    <a:masterClrMapping/>
  </p:clrMapOvr>
  <p:transition spd="slow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E598-733A-4A4A-A2C7-8288AC18B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00533"/>
      </p:ext>
    </p:extLst>
  </p:cSld>
  <p:clrMapOvr>
    <a:masterClrMapping/>
  </p:clrMapOvr>
  <p:transition spd="slow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94FD8-8826-4588-ABAD-42C75C552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56062"/>
      </p:ext>
    </p:extLst>
  </p:cSld>
  <p:clrMapOvr>
    <a:masterClrMapping/>
  </p:clrMapOvr>
  <p:transition spd="slow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3D3EA-AA4E-46FF-B02E-E525FE412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31367"/>
      </p:ext>
    </p:extLst>
  </p:cSld>
  <p:clrMapOvr>
    <a:masterClrMapping/>
  </p:clrMapOvr>
  <p:transition spd="slow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AB120-663A-4CF8-A02C-48073FB5E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8967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5BD7-6744-4D5F-B7F2-96F6D4A1E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288865"/>
      </p:ext>
    </p:extLst>
  </p:cSld>
  <p:clrMapOvr>
    <a:masterClrMapping/>
  </p:clrMapOvr>
  <p:transition spd="slow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87CFB-1116-4703-9EE4-90B0E46EC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97475"/>
      </p:ext>
    </p:extLst>
  </p:cSld>
  <p:clrMapOvr>
    <a:masterClrMapping/>
  </p:clrMapOvr>
  <p:transition spd="slow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B728-0658-4C2B-A38A-09496EB2D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30081"/>
      </p:ext>
    </p:extLst>
  </p:cSld>
  <p:clrMapOvr>
    <a:masterClrMapping/>
  </p:clrMapOvr>
  <p:transition spd="slow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53BF9-68CF-4B65-977E-6CEE80F2B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15181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226BEF-25B4-42C7-A2D5-7B138F980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79" r:id="rId1"/>
    <p:sldLayoutId id="2147492880" r:id="rId2"/>
    <p:sldLayoutId id="2147492881" r:id="rId3"/>
    <p:sldLayoutId id="2147492882" r:id="rId4"/>
    <p:sldLayoutId id="2147492883" r:id="rId5"/>
    <p:sldLayoutId id="2147492884" r:id="rId6"/>
    <p:sldLayoutId id="2147492885" r:id="rId7"/>
    <p:sldLayoutId id="2147492886" r:id="rId8"/>
    <p:sldLayoutId id="2147492887" r:id="rId9"/>
    <p:sldLayoutId id="2147492888" r:id="rId10"/>
    <p:sldLayoutId id="2147492889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37C284-2083-4589-9E6B-1340396B7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90" r:id="rId1"/>
    <p:sldLayoutId id="2147492891" r:id="rId2"/>
    <p:sldLayoutId id="2147492892" r:id="rId3"/>
    <p:sldLayoutId id="2147492893" r:id="rId4"/>
    <p:sldLayoutId id="2147492894" r:id="rId5"/>
    <p:sldLayoutId id="2147492895" r:id="rId6"/>
    <p:sldLayoutId id="2147492896" r:id="rId7"/>
    <p:sldLayoutId id="2147492897" r:id="rId8"/>
    <p:sldLayoutId id="2147492898" r:id="rId9"/>
    <p:sldLayoutId id="2147492899" r:id="rId10"/>
    <p:sldLayoutId id="2147492900" r:id="rId11"/>
    <p:sldLayoutId id="2147492901" r:id="rId12"/>
    <p:sldLayoutId id="2147492902" r:id="rId13"/>
    <p:sldLayoutId id="2147492903" r:id="rId14"/>
    <p:sldLayoutId id="2147492904" r:id="rId1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3624D8-FECC-408E-BA2A-EC6272C10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50" r:id="rId1"/>
    <p:sldLayoutId id="2147492851" r:id="rId2"/>
    <p:sldLayoutId id="2147492852" r:id="rId3"/>
    <p:sldLayoutId id="2147492853" r:id="rId4"/>
    <p:sldLayoutId id="2147492854" r:id="rId5"/>
    <p:sldLayoutId id="2147492855" r:id="rId6"/>
    <p:sldLayoutId id="2147492856" r:id="rId7"/>
    <p:sldLayoutId id="2147492857" r:id="rId8"/>
    <p:sldLayoutId id="2147492858" r:id="rId9"/>
    <p:sldLayoutId id="2147492859" r:id="rId10"/>
    <p:sldLayoutId id="2147492860" r:id="rId11"/>
    <p:sldLayoutId id="2147492861" r:id="rId12"/>
    <p:sldLayoutId id="2147492862" r:id="rId13"/>
    <p:sldLayoutId id="2147492863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7E9C75-2D99-47A4-8A2F-32082B003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864" r:id="rId1"/>
    <p:sldLayoutId id="2147492865" r:id="rId2"/>
    <p:sldLayoutId id="2147492866" r:id="rId3"/>
    <p:sldLayoutId id="2147492867" r:id="rId4"/>
    <p:sldLayoutId id="2147492868" r:id="rId5"/>
    <p:sldLayoutId id="2147492869" r:id="rId6"/>
    <p:sldLayoutId id="2147492870" r:id="rId7"/>
    <p:sldLayoutId id="2147492871" r:id="rId8"/>
    <p:sldLayoutId id="2147492872" r:id="rId9"/>
    <p:sldLayoutId id="2147492873" r:id="rId10"/>
    <p:sldLayoutId id="2147492874" r:id="rId11"/>
    <p:sldLayoutId id="2147492875" r:id="rId12"/>
    <p:sldLayoutId id="2147492876" r:id="rId13"/>
    <p:sldLayoutId id="2147492877" r:id="rId14"/>
    <p:sldLayoutId id="2147492878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294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6AA5C9-DDBB-49A0-BD55-58EFCC758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905" r:id="rId1"/>
    <p:sldLayoutId id="2147492906" r:id="rId2"/>
    <p:sldLayoutId id="2147492907" r:id="rId3"/>
    <p:sldLayoutId id="2147492908" r:id="rId4"/>
    <p:sldLayoutId id="2147492909" r:id="rId5"/>
    <p:sldLayoutId id="2147492910" r:id="rId6"/>
    <p:sldLayoutId id="2147492911" r:id="rId7"/>
    <p:sldLayoutId id="2147492912" r:id="rId8"/>
    <p:sldLayoutId id="2147492913" r:id="rId9"/>
    <p:sldLayoutId id="2147492914" r:id="rId10"/>
    <p:sldLayoutId id="2147492915" r:id="rId11"/>
    <p:sldLayoutId id="2147492916" r:id="rId12"/>
    <p:sldLayoutId id="2147492917" r:id="rId13"/>
    <p:sldLayoutId id="2147492918" r:id="rId14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E559B7D-72F7-4E1E-9ABE-C668FC8C4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919" r:id="rId1"/>
    <p:sldLayoutId id="2147492920" r:id="rId2"/>
    <p:sldLayoutId id="2147492921" r:id="rId3"/>
    <p:sldLayoutId id="2147492922" r:id="rId4"/>
    <p:sldLayoutId id="2147492923" r:id="rId5"/>
    <p:sldLayoutId id="2147492924" r:id="rId6"/>
    <p:sldLayoutId id="2147492925" r:id="rId7"/>
    <p:sldLayoutId id="2147492926" r:id="rId8"/>
    <p:sldLayoutId id="2147492927" r:id="rId9"/>
    <p:sldLayoutId id="2147492928" r:id="rId10"/>
    <p:sldLayoutId id="2147492929" r:id="rId11"/>
    <p:sldLayoutId id="2147492930" r:id="rId12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919D10-81D8-47CE-A36C-01FA12F02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931" r:id="rId1"/>
    <p:sldLayoutId id="2147492932" r:id="rId2"/>
    <p:sldLayoutId id="2147492933" r:id="rId3"/>
    <p:sldLayoutId id="2147492934" r:id="rId4"/>
    <p:sldLayoutId id="2147492935" r:id="rId5"/>
    <p:sldLayoutId id="2147492936" r:id="rId6"/>
    <p:sldLayoutId id="2147492937" r:id="rId7"/>
    <p:sldLayoutId id="2147492938" r:id="rId8"/>
    <p:sldLayoutId id="2147492939" r:id="rId9"/>
    <p:sldLayoutId id="2147492940" r:id="rId10"/>
    <p:sldLayoutId id="214749294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9"/>
          <p:cNvSpPr txBox="1">
            <a:spLocks noChangeArrowheads="1"/>
          </p:cNvSpPr>
          <p:nvPr/>
        </p:nvSpPr>
        <p:spPr bwMode="auto">
          <a:xfrm>
            <a:off x="1714500" y="642938"/>
            <a:ext cx="6500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2400">
              <a:solidFill>
                <a:srgbClr val="FF9966"/>
              </a:solidFill>
              <a:latin typeface="Times New Roman" pitchFamily="18" charset="0"/>
            </a:endParaRPr>
          </a:p>
        </p:txBody>
      </p:sp>
      <p:sp>
        <p:nvSpPr>
          <p:cNvPr id="72707" name="Rectangle 7"/>
          <p:cNvSpPr>
            <a:spLocks noChangeArrowheads="1"/>
          </p:cNvSpPr>
          <p:nvPr/>
        </p:nvSpPr>
        <p:spPr bwMode="auto">
          <a:xfrm>
            <a:off x="395288" y="476250"/>
            <a:ext cx="817245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000" b="1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3600" b="1">
                <a:solidFill>
                  <a:srgbClr val="C00000"/>
                </a:solidFill>
              </a:rPr>
              <a:t>Логическая основа образовательной ситуации «открытия» нового знания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3600" b="1">
                <a:solidFill>
                  <a:srgbClr val="C00000"/>
                </a:solidFill>
              </a:rPr>
              <a:t>в технологии деятельностного метода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4000" b="1">
              <a:solidFill>
                <a:srgbClr val="00009A"/>
              </a:solidFill>
            </a:endParaRPr>
          </a:p>
        </p:txBody>
      </p:sp>
      <p:grpSp>
        <p:nvGrpSpPr>
          <p:cNvPr id="72708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72710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  <p:pic>
        <p:nvPicPr>
          <p:cNvPr id="72709" name="Picture 9" descr="http://compbuild.net/wp-content/uploads/2013/06/opo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068763"/>
            <a:ext cx="2160588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0988" y="1268413"/>
          <a:ext cx="8461375" cy="2260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36192"/>
                <a:gridCol w="2952527"/>
                <a:gridCol w="36726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Пример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1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Неверно</a:t>
                      </a:r>
                      <a:endParaRPr lang="ru-RU" dirty="0"/>
                    </a:p>
                  </a:txBody>
                  <a:tcPr marL="91446" marR="91446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marL="91446" marR="91446">
                    <a:solidFill>
                      <a:srgbClr val="CCE9A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Фиксация затруднения </a:t>
                      </a:r>
                    </a:p>
                  </a:txBody>
                  <a:tcPr marL="91446" marR="91446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«Не смогли перейти улицу»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Причина затруднения </a:t>
                      </a:r>
                    </a:p>
                    <a:p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«Потому что не работает светофор»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(причина затруднения не связана с незнанием или неумением ребёнка)</a:t>
                      </a:r>
                    </a:p>
                  </a:txBody>
                  <a:tcPr marL="91446" marR="91446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«Потому что 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мы не знаем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, как вести себя в ситуации, когда светофор не работает»</a:t>
                      </a:r>
                    </a:p>
                  </a:txBody>
                  <a:tcPr marL="91446" marR="91446">
                    <a:solidFill>
                      <a:srgbClr val="CCE9AD"/>
                    </a:solidFill>
                  </a:tcPr>
                </a:tc>
              </a:tr>
            </a:tbl>
          </a:graphicData>
        </a:graphic>
      </p:graphicFrame>
      <p:grpSp>
        <p:nvGrpSpPr>
          <p:cNvPr id="81940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1941" name="Прямоугольник 2"/>
          <p:cNvSpPr>
            <a:spLocks noChangeArrowheads="1"/>
          </p:cNvSpPr>
          <p:nvPr/>
        </p:nvSpPr>
        <p:spPr bwMode="auto">
          <a:xfrm>
            <a:off x="395288" y="333375"/>
            <a:ext cx="82089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>
                <a:solidFill>
                  <a:srgbClr val="CC3300"/>
                </a:solidFill>
              </a:rPr>
              <a:t>Примеры неверной и верной формулировки причины затруднения в занятии ОНЗ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3933825"/>
          <a:ext cx="8459788" cy="250383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35848"/>
                <a:gridCol w="2951973"/>
                <a:gridCol w="3671967"/>
              </a:tblGrid>
              <a:tr h="37043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Пример 2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L="91429" marR="91429" marT="45670" marB="456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Неверно</a:t>
                      </a:r>
                      <a:endParaRPr lang="ru-RU" sz="1800" dirty="0"/>
                    </a:p>
                  </a:txBody>
                  <a:tcPr marL="91429" marR="91429" marT="45670" marB="45670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Верно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L="91429" marR="91429" marT="45670" marB="45670">
                    <a:solidFill>
                      <a:srgbClr val="CCE9AD"/>
                    </a:solidFill>
                  </a:tcPr>
                </a:tc>
              </a:tr>
              <a:tr h="57893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Фиксация затруднения </a:t>
                      </a:r>
                    </a:p>
                  </a:txBody>
                  <a:tcPr marL="91429" marR="91429" marT="45670" marB="45670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«Не смогли ответить на вопрос зайчика, какая тропинка длиннее, а какая короче»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29" marR="91429" marT="45670" marB="4567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11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Причина затруднения </a:t>
                      </a:r>
                    </a:p>
                    <a:p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29" marR="91429" marT="45670" marB="4567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«Потому что тропинки находятся далеко друг от друга»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(причина затруднения не связана с незнанием или неумением ребёнка)</a:t>
                      </a:r>
                    </a:p>
                  </a:txBody>
                  <a:tcPr marL="91429" marR="91429" marT="45670" marB="45670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Мы не знаем способа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 сравнения предметов по длине, когда они находятся далеко друг от друга» </a:t>
                      </a:r>
                    </a:p>
                    <a:p>
                      <a:r>
                        <a:rPr lang="ru-RU" sz="1600" b="0" i="1" dirty="0" smtClean="0">
                          <a:solidFill>
                            <a:srgbClr val="000066"/>
                          </a:solidFill>
                        </a:rPr>
                        <a:t>(т.е.</a:t>
                      </a:r>
                      <a:r>
                        <a:rPr lang="ru-RU" sz="1600" b="0" i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rgbClr val="000066"/>
                          </a:solidFill>
                        </a:rPr>
                        <a:t>известный детям способ сравнения (приложение)</a:t>
                      </a:r>
                      <a:r>
                        <a:rPr lang="ru-RU" sz="1600" b="0" i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rgbClr val="000066"/>
                          </a:solidFill>
                        </a:rPr>
                        <a:t>в данной ситуации не подходит)</a:t>
                      </a:r>
                    </a:p>
                  </a:txBody>
                  <a:tcPr marL="91429" marR="91429" marT="45670" marB="45670">
                    <a:solidFill>
                      <a:srgbClr val="CCE9A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9"/>
          <p:cNvSpPr txBox="1">
            <a:spLocks noChangeArrowheads="1"/>
          </p:cNvSpPr>
          <p:nvPr/>
        </p:nvSpPr>
        <p:spPr bwMode="auto">
          <a:xfrm>
            <a:off x="1714500" y="642938"/>
            <a:ext cx="6500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24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82947" name="Rectangle 7"/>
          <p:cNvSpPr>
            <a:spLocks noChangeArrowheads="1"/>
          </p:cNvSpPr>
          <p:nvPr/>
        </p:nvSpPr>
        <p:spPr bwMode="auto">
          <a:xfrm>
            <a:off x="395288" y="333375"/>
            <a:ext cx="8353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400" b="1">
                <a:solidFill>
                  <a:srgbClr val="CC3300"/>
                </a:solidFill>
              </a:rPr>
              <a:t>Рекомендации к организации этапа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400" b="1">
                <a:solidFill>
                  <a:srgbClr val="CC3300"/>
                </a:solidFill>
              </a:rPr>
              <a:t>«Затруднение в ситуации»</a:t>
            </a:r>
          </a:p>
        </p:txBody>
      </p:sp>
      <p:grpSp>
        <p:nvGrpSpPr>
          <p:cNvPr id="82948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2949" name="Rectangle 7"/>
          <p:cNvSpPr>
            <a:spLocks noChangeArrowheads="1"/>
          </p:cNvSpPr>
          <p:nvPr/>
        </p:nvSpPr>
        <p:spPr bwMode="auto">
          <a:xfrm>
            <a:off x="611188" y="1341438"/>
            <a:ext cx="799465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kumimoji="0" lang="ru-RU" altLang="ru-RU" sz="1800">
                <a:solidFill>
                  <a:srgbClr val="000066"/>
                </a:solidFill>
              </a:rPr>
              <a:t>Сама деятельность и затруднение в ней должны быть </a:t>
            </a:r>
            <a:r>
              <a:rPr kumimoji="0" lang="ru-RU" altLang="ru-RU" sz="1800" i="1">
                <a:solidFill>
                  <a:srgbClr val="000066"/>
                </a:solidFill>
              </a:rPr>
              <a:t>личностно значимы</a:t>
            </a:r>
            <a:r>
              <a:rPr kumimoji="0" lang="ru-RU" altLang="ru-RU" sz="1800">
                <a:solidFill>
                  <a:srgbClr val="000066"/>
                </a:solidFill>
              </a:rPr>
              <a:t> для ребёнка и вызывать у него живой интерес, мотивационную готовность к разрешению проблемной ситуации.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kumimoji="0" lang="ru-RU" altLang="ru-RU" sz="1800">
                <a:solidFill>
                  <a:srgbClr val="000066"/>
                </a:solidFill>
              </a:rPr>
              <a:t>Так называемое пробное задание, предлагаемое детям на этапе затруднения, должно предполагать применение ими нового знания (способа действия), с которым они ещё не знакомы.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kumimoji="0" lang="ru-RU" altLang="ru-RU" sz="1800">
                <a:solidFill>
                  <a:srgbClr val="000066"/>
                </a:solidFill>
              </a:rPr>
              <a:t>Пробное задание должно опираться на личностные мотивы детей, их познавательный интерес и эмоциональную сферу. Оно не должно выбиваться из игрового сюжета образовательной ситуации.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kumimoji="0" lang="ru-RU" altLang="ru-RU" sz="1800">
                <a:solidFill>
                  <a:srgbClr val="000066"/>
                </a:solidFill>
              </a:rPr>
              <a:t>Формулировка инструкции должна быть чёткой и понятной детям. В противном случае их затруднение будет связано не с отсутствием у них нового знания, а с тем, что они попросту не поняли задания.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endParaRPr kumimoji="0" lang="ru-RU" altLang="ru-RU" sz="20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7338" y="1363663"/>
          <a:ext cx="8461375" cy="472930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36192"/>
                <a:gridCol w="3096553"/>
                <a:gridCol w="3528630"/>
              </a:tblGrid>
              <a:tr h="370763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L="91446" marR="91446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Неверно</a:t>
                      </a:r>
                      <a:endParaRPr lang="ru-RU" sz="1800" dirty="0"/>
                    </a:p>
                  </a:txBody>
                  <a:tcPr marL="91446" marR="91446" marT="45710" marB="45710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Верно 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L="91446" marR="91446" marT="45710" marB="45710">
                    <a:solidFill>
                      <a:srgbClr val="CCE9AD"/>
                    </a:solidFill>
                  </a:tcPr>
                </a:tc>
              </a:tr>
              <a:tr h="5790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Программная задача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Познакомить детей со знаком «равно» (=).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Инструкция к пробному действию</a:t>
                      </a:r>
                    </a:p>
                  </a:txBody>
                  <a:tcPr marL="91446" marR="91446"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«Напишите бабушке письмо»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«Помогите Тане и Ване записать, что они получили одинаковые (равные) подарки»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solidFill>
                      <a:srgbClr val="CCE9AD"/>
                    </a:solidFill>
                  </a:tcPr>
                </a:tc>
              </a:tr>
              <a:tr h="57908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Фиксация затруднения </a:t>
                      </a:r>
                    </a:p>
                  </a:txBody>
                  <a:tcPr marL="91446" marR="91446"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«Не смогли написать письмо»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«Не смогли записать, что подарки одинаковые (равные)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solidFill>
                      <a:srgbClr val="CCE9AD"/>
                    </a:solidFill>
                  </a:tcPr>
                </a:tc>
              </a:tr>
              <a:tr h="106674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Причина затруднения </a:t>
                      </a:r>
                    </a:p>
                    <a:p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«Потому что пока не умеем писать»</a:t>
                      </a:r>
                    </a:p>
                    <a:p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«Потому что </a:t>
                      </a:r>
                      <a:r>
                        <a:rPr lang="ru-RU" sz="1600" b="1" u="none" dirty="0" smtClean="0">
                          <a:solidFill>
                            <a:srgbClr val="000066"/>
                          </a:solidFill>
                        </a:rPr>
                        <a:t>пока мы не знаем знака, который показывает, что группы предметов одинаковые (равные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)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»</a:t>
                      </a:r>
                    </a:p>
                  </a:txBody>
                  <a:tcPr marL="91446" marR="91446" marT="45710" marB="45710">
                    <a:solidFill>
                      <a:srgbClr val="CCE9AD"/>
                    </a:solidFill>
                  </a:tcPr>
                </a:tc>
              </a:tr>
              <a:tr h="131057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Цель деятельности по преодолению затруднения </a:t>
                      </a:r>
                    </a:p>
                  </a:txBody>
                  <a:tcPr marL="91446" marR="91446" marT="45710" marB="4571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solidFill>
                            <a:srgbClr val="000066"/>
                          </a:solidFill>
                        </a:rPr>
                        <a:t>Исходя из выявленной причины затруднения: 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«Научиться писать»</a:t>
                      </a:r>
                      <a:r>
                        <a:rPr lang="ru-RU" sz="1600" b="1" i="1" dirty="0" smtClean="0">
                          <a:solidFill>
                            <a:srgbClr val="000066"/>
                          </a:solidFill>
                        </a:rPr>
                        <a:t>, </a:t>
                      </a:r>
                      <a:r>
                        <a:rPr lang="ru-RU" sz="1600" b="0" i="1" dirty="0" smtClean="0">
                          <a:solidFill>
                            <a:srgbClr val="000066"/>
                          </a:solidFill>
                        </a:rPr>
                        <a:t>что не является</a:t>
                      </a:r>
                      <a:r>
                        <a:rPr lang="ru-RU" sz="1600" b="0" i="1" baseline="0" dirty="0" smtClean="0">
                          <a:solidFill>
                            <a:srgbClr val="000066"/>
                          </a:solidFill>
                        </a:rPr>
                        <a:t> образовательной целью данного занятия.</a:t>
                      </a:r>
                      <a:endParaRPr lang="ru-RU" sz="1600" b="0" i="1" dirty="0" smtClean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</a:t>
                      </a:r>
                      <a:r>
                        <a:rPr lang="ru-RU" sz="1600" b="1" u="none" dirty="0" smtClean="0">
                          <a:solidFill>
                            <a:srgbClr val="000066"/>
                          </a:solidFill>
                        </a:rPr>
                        <a:t>Узнать,</a:t>
                      </a:r>
                      <a:r>
                        <a:rPr lang="ru-RU" sz="1600" b="1" u="none" baseline="0" dirty="0" smtClean="0">
                          <a:solidFill>
                            <a:srgbClr val="000066"/>
                          </a:solidFill>
                        </a:rPr>
                        <a:t> как обозначить («записать»), что группы равны (одинаковы</a:t>
                      </a:r>
                      <a:r>
                        <a:rPr lang="ru-RU" sz="1600" b="1" u="sng" baseline="0" dirty="0" smtClean="0">
                          <a:solidFill>
                            <a:srgbClr val="000066"/>
                          </a:solidFill>
                        </a:rPr>
                        <a:t>)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»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 marT="45710" marB="45710">
                    <a:solidFill>
                      <a:srgbClr val="CCE9AD"/>
                    </a:solidFill>
                  </a:tcPr>
                </a:tc>
              </a:tr>
            </a:tbl>
          </a:graphicData>
        </a:graphic>
      </p:graphicFrame>
      <p:grpSp>
        <p:nvGrpSpPr>
          <p:cNvPr id="84000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4001" name="Прямоугольник 2"/>
          <p:cNvSpPr>
            <a:spLocks noChangeArrowheads="1"/>
          </p:cNvSpPr>
          <p:nvPr/>
        </p:nvSpPr>
        <p:spPr bwMode="auto">
          <a:xfrm>
            <a:off x="395288" y="333375"/>
            <a:ext cx="82089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>
                <a:solidFill>
                  <a:srgbClr val="CC3300"/>
                </a:solidFill>
              </a:rPr>
              <a:t>Пример неверной и верной формулировки инструкции к пробному действию, причины затруднения и учебной задачи</a:t>
            </a:r>
            <a:endParaRPr kumimoji="0" lang="ru-RU" alt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9"/>
          <p:cNvSpPr txBox="1">
            <a:spLocks noChangeArrowheads="1"/>
          </p:cNvSpPr>
          <p:nvPr/>
        </p:nvSpPr>
        <p:spPr bwMode="auto">
          <a:xfrm>
            <a:off x="1714500" y="642938"/>
            <a:ext cx="6500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24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84995" name="Rectangle 7"/>
          <p:cNvSpPr>
            <a:spLocks noChangeArrowheads="1"/>
          </p:cNvSpPr>
          <p:nvPr/>
        </p:nvSpPr>
        <p:spPr bwMode="auto">
          <a:xfrm>
            <a:off x="395288" y="333375"/>
            <a:ext cx="8353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400" b="1">
                <a:solidFill>
                  <a:srgbClr val="CC3300"/>
                </a:solidFill>
              </a:rPr>
              <a:t>Рекомендации к организации этапа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400" b="1">
                <a:solidFill>
                  <a:srgbClr val="CC3300"/>
                </a:solidFill>
              </a:rPr>
              <a:t>«Затруднение в ситуации»</a:t>
            </a:r>
          </a:p>
        </p:txBody>
      </p:sp>
      <p:grpSp>
        <p:nvGrpSpPr>
          <p:cNvPr id="84996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4997" name="Rectangle 7"/>
          <p:cNvSpPr>
            <a:spLocks noChangeArrowheads="1"/>
          </p:cNvSpPr>
          <p:nvPr/>
        </p:nvSpPr>
        <p:spPr bwMode="auto">
          <a:xfrm>
            <a:off x="611188" y="1341438"/>
            <a:ext cx="7994650" cy="44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indent="-274638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kumimoji="0" lang="ru-RU" altLang="ru-RU" sz="1800">
                <a:solidFill>
                  <a:srgbClr val="000066"/>
                </a:solidFill>
              </a:rPr>
              <a:t>5. Затруднение обязательно должно быть зафиксировано в речи. С помощью вопроса </a:t>
            </a:r>
            <a:r>
              <a:rPr kumimoji="0" lang="ru-RU" altLang="ru-RU" sz="1800" i="1">
                <a:solidFill>
                  <a:srgbClr val="000066"/>
                </a:solidFill>
              </a:rPr>
              <a:t>«Смогли…?» </a:t>
            </a:r>
            <a:r>
              <a:rPr kumimoji="0" lang="ru-RU" altLang="ru-RU" sz="1800">
                <a:solidFill>
                  <a:srgbClr val="000066"/>
                </a:solidFill>
              </a:rPr>
              <a:t>взрослый помогает осмыслить, что пока ребёнок не готов выполнить требуемое действие.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kumimoji="0" lang="ru-RU" altLang="ru-RU" sz="1800">
                <a:solidFill>
                  <a:srgbClr val="000066"/>
                </a:solidFill>
              </a:rPr>
              <a:t>6. Затруднение должно быть достаточно высокого уровня сложности и при этом быть посильно для преодоления его ребёнком (под руководством взрослого).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kumimoji="0" lang="ru-RU" altLang="ru-RU" sz="1800">
                <a:solidFill>
                  <a:srgbClr val="000066"/>
                </a:solidFill>
              </a:rPr>
              <a:t>7  Воспитатель обязательно должен подвести ребёнка к пониманию, </a:t>
            </a:r>
            <a:r>
              <a:rPr kumimoji="0" lang="ru-RU" altLang="ru-RU" sz="1800" i="1">
                <a:solidFill>
                  <a:srgbClr val="000066"/>
                </a:solidFill>
              </a:rPr>
              <a:t>почему</a:t>
            </a:r>
            <a:r>
              <a:rPr kumimoji="0" lang="ru-RU" altLang="ru-RU" sz="1800">
                <a:solidFill>
                  <a:srgbClr val="000066"/>
                </a:solidFill>
              </a:rPr>
              <a:t> он не может в данной ситуации выполнить действие, </a:t>
            </a:r>
            <a:r>
              <a:rPr kumimoji="0" lang="ru-RU" altLang="ru-RU" sz="1800" i="1">
                <a:solidFill>
                  <a:srgbClr val="000066"/>
                </a:solidFill>
              </a:rPr>
              <a:t>зафиксировать причину затруднения.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kumimoji="0" lang="ru-RU" altLang="ru-RU" sz="1800">
                <a:solidFill>
                  <a:srgbClr val="000066"/>
                </a:solidFill>
              </a:rPr>
              <a:t>8. Новое знание (понятие или способ действия), которое дети «открывают», должно обуславливать выход из затруднения (его преодоление). А это значит, что в основе причины затруднения должно быть отсутствие именно того нового знания, которое детям сегодня предстоит открыть.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7338" y="1125538"/>
          <a:ext cx="8461375" cy="5461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36192"/>
                <a:gridCol w="3096553"/>
                <a:gridCol w="352863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Пример 1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Неверно</a:t>
                      </a:r>
                      <a:endParaRPr lang="ru-RU" dirty="0"/>
                    </a:p>
                  </a:txBody>
                  <a:tcPr marL="91446" marR="91446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marL="91446" marR="91446">
                    <a:solidFill>
                      <a:srgbClr val="CCE9A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Программная задача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Познакомить детей с сигналами регулировщика.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Новое знание (умение) = детское «открытие»</a:t>
                      </a:r>
                    </a:p>
                  </a:txBody>
                  <a:tcPr marL="91446" marR="91446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Значение сигналов регулировщика при переходе улицы. Умение пользоваться сигналами регулировщика.</a:t>
                      </a:r>
                    </a:p>
                    <a:p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Фиксация затруднения </a:t>
                      </a:r>
                    </a:p>
                  </a:txBody>
                  <a:tcPr marL="91446" marR="91446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«Не смогли перейти улицу»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Причина затруднения </a:t>
                      </a:r>
                    </a:p>
                    <a:p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«Потому что поломан светофор»</a:t>
                      </a:r>
                    </a:p>
                    <a:p>
                      <a:r>
                        <a:rPr lang="ru-RU" sz="1600" b="0" i="1" dirty="0" smtClean="0">
                          <a:solidFill>
                            <a:srgbClr val="000066"/>
                          </a:solidFill>
                        </a:rPr>
                        <a:t>(причина затруднения не связана с новым знанием)</a:t>
                      </a:r>
                      <a:endParaRPr lang="ru-RU" sz="1600" b="0" i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«Потому что 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мы не знаем 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значения сигналов регулировщика» </a:t>
                      </a:r>
                      <a:r>
                        <a:rPr lang="ru-RU" sz="1600" b="0" dirty="0" smtClean="0">
                          <a:solidFill>
                            <a:srgbClr val="000066"/>
                          </a:solidFill>
                        </a:rPr>
                        <a:t>или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Не знаем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, как пользоваться сигналами регулировщика при переходе улицы»</a:t>
                      </a:r>
                    </a:p>
                  </a:txBody>
                  <a:tcPr marL="91446" marR="91446">
                    <a:solidFill>
                      <a:srgbClr val="CCE9A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Цель деятельности по преодолению затруднения </a:t>
                      </a:r>
                    </a:p>
                  </a:txBody>
                  <a:tcPr marL="91446" marR="9144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solidFill>
                            <a:srgbClr val="000066"/>
                          </a:solidFill>
                        </a:rPr>
                        <a:t>Исходя из выявленной причины затруднения: 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«Починить светофор»</a:t>
                      </a:r>
                      <a:r>
                        <a:rPr lang="ru-RU" sz="1600" b="1" i="1" dirty="0" smtClean="0">
                          <a:solidFill>
                            <a:srgbClr val="000066"/>
                          </a:solidFill>
                        </a:rPr>
                        <a:t>, </a:t>
                      </a:r>
                      <a:r>
                        <a:rPr lang="ru-RU" sz="1600" b="0" i="1" dirty="0" smtClean="0">
                          <a:solidFill>
                            <a:srgbClr val="000066"/>
                          </a:solidFill>
                        </a:rPr>
                        <a:t>что не является</a:t>
                      </a:r>
                      <a:r>
                        <a:rPr lang="ru-RU" sz="1600" b="0" i="1" baseline="0" dirty="0" smtClean="0">
                          <a:solidFill>
                            <a:srgbClr val="000066"/>
                          </a:solidFill>
                        </a:rPr>
                        <a:t> целью данного занятия.</a:t>
                      </a:r>
                      <a:endParaRPr lang="ru-RU" sz="1600" b="0" i="1" dirty="0" smtClean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Узнать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 значение сигналов регулировщика» </a:t>
                      </a:r>
                      <a:r>
                        <a:rPr lang="ru-RU" sz="1600" b="0" dirty="0" smtClean="0">
                          <a:solidFill>
                            <a:srgbClr val="000066"/>
                          </a:solidFill>
                        </a:rPr>
                        <a:t>или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Научиться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 пользоваться сигналами регулировщика»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solidFill>
                      <a:srgbClr val="CCE9AD"/>
                    </a:solidFill>
                  </a:tcPr>
                </a:tc>
              </a:tr>
            </a:tbl>
          </a:graphicData>
        </a:graphic>
      </p:graphicFrame>
      <p:grpSp>
        <p:nvGrpSpPr>
          <p:cNvPr id="86046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6047" name="Прямоугольник 2"/>
          <p:cNvSpPr>
            <a:spLocks noChangeArrowheads="1"/>
          </p:cNvSpPr>
          <p:nvPr/>
        </p:nvSpPr>
        <p:spPr bwMode="auto">
          <a:xfrm>
            <a:off x="395288" y="333375"/>
            <a:ext cx="82089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>
                <a:solidFill>
                  <a:srgbClr val="CC3300"/>
                </a:solidFill>
              </a:rPr>
              <a:t>Пример неверной и верной формулировки причины затруднения и учебной (познавательной) цели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7338" y="1125538"/>
          <a:ext cx="8461375" cy="5461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36192"/>
                <a:gridCol w="3888630"/>
                <a:gridCol w="273655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Пример 2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Неверно</a:t>
                      </a:r>
                      <a:endParaRPr lang="ru-RU" dirty="0"/>
                    </a:p>
                  </a:txBody>
                  <a:tcPr marL="91446" marR="91446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Верно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marL="91446" marR="91446">
                    <a:solidFill>
                      <a:srgbClr val="CCE9A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Программная задача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Формировать умение детей с помощью предметных действий определять, на сколько одно число больше или меньше другого.</a:t>
                      </a:r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Новое знание (умение) = детское «открытие»</a:t>
                      </a:r>
                    </a:p>
                  </a:txBody>
                  <a:tcPr marL="91446" marR="91446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0066"/>
                          </a:solidFill>
                        </a:rPr>
                        <a:t>Способ определения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, 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на сколько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 одно число больше или меньше другого.</a:t>
                      </a:r>
                    </a:p>
                  </a:txBody>
                  <a:tcPr marL="91446" marR="9144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Фиксация затруднения </a:t>
                      </a:r>
                    </a:p>
                  </a:txBody>
                  <a:tcPr marL="91446" marR="91446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«Не смогли помочь работникам магазина»</a:t>
                      </a:r>
                    </a:p>
                  </a:txBody>
                  <a:tcPr marL="91446" marR="9144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Причина затруднения </a:t>
                      </a:r>
                    </a:p>
                    <a:p>
                      <a:endParaRPr lang="ru-RU" sz="16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«Потому что мы не знаем, какое число больше, а какое меньше»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(причина затруднения не связана с новым знанием (умением))</a:t>
                      </a:r>
                    </a:p>
                  </a:txBody>
                  <a:tcPr marL="91446" marR="91446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«Потому что мы не знаем, </a:t>
                      </a:r>
                      <a:r>
                        <a:rPr lang="ru-RU" sz="1600" b="1" u="none" dirty="0" smtClean="0">
                          <a:solidFill>
                            <a:srgbClr val="000066"/>
                          </a:solidFill>
                        </a:rPr>
                        <a:t>как узнать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, 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на сколько 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число 4 меньше, чем 7»</a:t>
                      </a:r>
                    </a:p>
                  </a:txBody>
                  <a:tcPr marL="91446" marR="91446">
                    <a:solidFill>
                      <a:srgbClr val="CCE9A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Цель деятельности по преодолению затруднения </a:t>
                      </a:r>
                    </a:p>
                  </a:txBody>
                  <a:tcPr marL="91446" marR="91446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«Научиться узнавать, на сколько одно число меньше или больше» другого»</a:t>
                      </a:r>
                      <a:r>
                        <a:rPr lang="ru-RU" sz="1600" b="1" i="1" dirty="0" smtClean="0">
                          <a:solidFill>
                            <a:srgbClr val="000066"/>
                          </a:solidFill>
                        </a:rPr>
                        <a:t>.</a:t>
                      </a:r>
                    </a:p>
                    <a:p>
                      <a:r>
                        <a:rPr lang="ru-RU" sz="1600" b="0" i="1" dirty="0" smtClean="0">
                          <a:solidFill>
                            <a:srgbClr val="000066"/>
                          </a:solidFill>
                        </a:rPr>
                        <a:t>(С</a:t>
                      </a:r>
                      <a:r>
                        <a:rPr lang="ru-RU" sz="1600" b="0" i="1" baseline="0" dirty="0" smtClean="0">
                          <a:solidFill>
                            <a:srgbClr val="000066"/>
                          </a:solidFill>
                        </a:rPr>
                        <a:t> точки зрения программной задачи, цель правильная, но она не вытекает из причины затруднения)</a:t>
                      </a:r>
                      <a:endParaRPr lang="ru-RU" sz="1600" b="0" i="1" dirty="0" smtClean="0">
                        <a:solidFill>
                          <a:srgbClr val="000066"/>
                        </a:solidFill>
                      </a:endParaRPr>
                    </a:p>
                  </a:txBody>
                  <a:tcPr marL="91446" marR="91446"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«</a:t>
                      </a:r>
                      <a:r>
                        <a:rPr lang="ru-RU" sz="1600" b="1" u="none" dirty="0" smtClean="0">
                          <a:solidFill>
                            <a:srgbClr val="000066"/>
                          </a:solidFill>
                        </a:rPr>
                        <a:t>Научиться узнавать, </a:t>
                      </a:r>
                      <a:r>
                        <a:rPr lang="ru-RU" sz="1600" b="1" u="sng" dirty="0" smtClean="0">
                          <a:solidFill>
                            <a:srgbClr val="000066"/>
                          </a:solidFill>
                        </a:rPr>
                        <a:t>на сколько</a:t>
                      </a:r>
                      <a:r>
                        <a:rPr lang="ru-RU" sz="1600" b="1" u="none" dirty="0" smtClean="0">
                          <a:solidFill>
                            <a:srgbClr val="000066"/>
                          </a:solidFill>
                        </a:rPr>
                        <a:t> одно число меньше или больше другого</a:t>
                      </a:r>
                      <a:r>
                        <a:rPr lang="ru-RU" sz="1600" b="1" dirty="0" smtClean="0">
                          <a:solidFill>
                            <a:srgbClr val="000066"/>
                          </a:solidFill>
                        </a:rPr>
                        <a:t>»</a:t>
                      </a:r>
                    </a:p>
                  </a:txBody>
                  <a:tcPr marL="91446" marR="91446">
                    <a:solidFill>
                      <a:srgbClr val="CCE9AD"/>
                    </a:solidFill>
                  </a:tcPr>
                </a:tc>
              </a:tr>
            </a:tbl>
          </a:graphicData>
        </a:graphic>
      </p:graphicFrame>
      <p:grpSp>
        <p:nvGrpSpPr>
          <p:cNvPr id="87070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7071" name="Прямоугольник 2"/>
          <p:cNvSpPr>
            <a:spLocks noChangeArrowheads="1"/>
          </p:cNvSpPr>
          <p:nvPr/>
        </p:nvSpPr>
        <p:spPr bwMode="auto">
          <a:xfrm>
            <a:off x="395288" y="333375"/>
            <a:ext cx="82089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>
                <a:solidFill>
                  <a:srgbClr val="CC3300"/>
                </a:solidFill>
              </a:rPr>
              <a:t>Пример неверной и верной формулировки причины затруднения и учебной (познавательной) цели</a:t>
            </a:r>
            <a:endParaRPr kumimoji="0" lang="ru-RU" alt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88088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88089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46088" y="1473200"/>
          <a:ext cx="8175626" cy="433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813"/>
                <a:gridCol w="4087813"/>
              </a:tblGrid>
              <a:tr h="70100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Новое знание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Возможные причины затруднений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04" marB="45704"/>
                </a:tc>
              </a:tr>
              <a:tr h="82362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Способ сравнения предметов по высоте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</a:tr>
              <a:tr h="86381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вести счёт до восьми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</a:tr>
              <a:tr h="102947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выполнять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действие сложение</a:t>
                      </a:r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 с помощью числового отрезка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</a:tr>
              <a:tr h="91436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определять на сколько одно число больше или меньше другого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3713" y="404813"/>
            <a:ext cx="80819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>
                <a:solidFill>
                  <a:srgbClr val="CC3300"/>
                </a:solidFill>
              </a:rPr>
              <a:t>Примеры причин затруднений, преодоление которых обуславливает «открытие» нового знания</a:t>
            </a:r>
            <a:endParaRPr lang="ru-RU" sz="24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Прямоугольник 10"/>
          <p:cNvSpPr>
            <a:spLocks noChangeArrowheads="1"/>
          </p:cNvSpPr>
          <p:nvPr/>
        </p:nvSpPr>
        <p:spPr bwMode="auto">
          <a:xfrm>
            <a:off x="1643063" y="642938"/>
            <a:ext cx="7000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1800" b="1" i="1">
              <a:solidFill>
                <a:srgbClr val="CC3300"/>
              </a:solidFill>
            </a:endParaRPr>
          </a:p>
        </p:txBody>
      </p:sp>
      <p:grpSp>
        <p:nvGrpSpPr>
          <p:cNvPr id="89091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89113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89114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46088" y="1473200"/>
          <a:ext cx="8175626" cy="433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813"/>
                <a:gridCol w="4087813"/>
              </a:tblGrid>
              <a:tr h="70100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Новое знание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Возможные причины затруднений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04" marB="45704"/>
                </a:tc>
              </a:tr>
              <a:tr h="82362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Способ сравнения предметов по высоте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сравнивать предметы по высоте»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</a:tr>
              <a:tr h="86381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вести счёт до восьми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</a:tr>
              <a:tr h="102947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выполнять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действие сложение</a:t>
                      </a:r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 с помощью числового отрезка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</a:tr>
              <a:tr h="91436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определять на сколько одно число больше или меньше другого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04" marB="45704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93713" y="404813"/>
            <a:ext cx="80819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>
                <a:solidFill>
                  <a:srgbClr val="CC3300"/>
                </a:solidFill>
              </a:rPr>
              <a:t>Примеры причин затруднений, преодоление которых обуславливает «открытие» нового знания</a:t>
            </a:r>
            <a:endParaRPr lang="ru-RU" sz="24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90136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90137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46088" y="1493838"/>
          <a:ext cx="8175626" cy="4383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813"/>
                <a:gridCol w="4087813"/>
              </a:tblGrid>
              <a:tr h="7010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Новое знание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Возможные причины затруднений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8237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Способ сравнения предметов по высоте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сравнивать предметы по высоте»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9143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вести счёт до восьми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считать дальше…»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или «Не знаем, какое число идёт после числа 7»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102959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выполнять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действие сложение</a:t>
                      </a:r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 с помощью числового отрезка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9143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определять на сколько одно число больше или меньше другого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93713" y="404813"/>
            <a:ext cx="80819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>
                <a:solidFill>
                  <a:srgbClr val="CC3300"/>
                </a:solidFill>
              </a:rPr>
              <a:t>Примеры причин затруднений, преодоление которых обуславливает «открытие» нового знания</a:t>
            </a:r>
            <a:endParaRPr lang="ru-RU" sz="24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Прямоугольник 10"/>
          <p:cNvSpPr>
            <a:spLocks noChangeArrowheads="1"/>
          </p:cNvSpPr>
          <p:nvPr/>
        </p:nvSpPr>
        <p:spPr bwMode="auto">
          <a:xfrm>
            <a:off x="1643063" y="642938"/>
            <a:ext cx="7000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1800" b="1" i="1">
              <a:solidFill>
                <a:srgbClr val="CC3300"/>
              </a:solidFill>
            </a:endParaRPr>
          </a:p>
        </p:txBody>
      </p:sp>
      <p:grpSp>
        <p:nvGrpSpPr>
          <p:cNvPr id="91139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91161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91162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46088" y="1493838"/>
          <a:ext cx="8175626" cy="4383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813"/>
                <a:gridCol w="4087813"/>
              </a:tblGrid>
              <a:tr h="7010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Новое знание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Возможные причины затруднений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8237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Способ сравнения предметов по высоте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сравнивать предметы по высоте»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9143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вести счёт до восьми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считать дальше…»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или «Не знаем, какое число идёт после числа 7»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102959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выполнять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действие сложение</a:t>
                      </a:r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 с помощью числового отрезка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складывать числа с помощью числового отрезка»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9143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определять на сколько одно число больше или меньше другого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93713" y="404813"/>
            <a:ext cx="80819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>
                <a:solidFill>
                  <a:srgbClr val="CC3300"/>
                </a:solidFill>
              </a:rPr>
              <a:t>Примеры причин затруднений, преодоление которых обуславливает «открытие» нового знания</a:t>
            </a:r>
            <a:endParaRPr lang="ru-RU" sz="24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60"/>
          <p:cNvSpPr>
            <a:spLocks noChangeArrowheads="1"/>
          </p:cNvSpPr>
          <p:nvPr/>
        </p:nvSpPr>
        <p:spPr bwMode="auto">
          <a:xfrm>
            <a:off x="787400" y="2355850"/>
            <a:ext cx="3141663" cy="3432175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>
              <a:solidFill>
                <a:srgbClr val="000000"/>
              </a:solidFill>
            </a:endParaRPr>
          </a:p>
        </p:txBody>
      </p:sp>
      <p:sp>
        <p:nvSpPr>
          <p:cNvPr id="73731" name="Oval 61"/>
          <p:cNvSpPr>
            <a:spLocks noChangeArrowheads="1"/>
          </p:cNvSpPr>
          <p:nvPr/>
        </p:nvSpPr>
        <p:spPr bwMode="auto">
          <a:xfrm>
            <a:off x="1308100" y="2125663"/>
            <a:ext cx="1944688" cy="1808162"/>
          </a:xfrm>
          <a:prstGeom prst="ellipse">
            <a:avLst/>
          </a:prstGeom>
          <a:solidFill>
            <a:srgbClr val="A3E0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>
              <a:solidFill>
                <a:srgbClr val="000000"/>
              </a:solidFill>
            </a:endParaRPr>
          </a:p>
        </p:txBody>
      </p:sp>
      <p:sp>
        <p:nvSpPr>
          <p:cNvPr id="73732" name="Oval 62"/>
          <p:cNvSpPr>
            <a:spLocks noChangeArrowheads="1"/>
          </p:cNvSpPr>
          <p:nvPr/>
        </p:nvSpPr>
        <p:spPr bwMode="auto">
          <a:xfrm>
            <a:off x="3074988" y="2489200"/>
            <a:ext cx="117475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>
              <a:solidFill>
                <a:srgbClr val="000000"/>
              </a:solidFill>
            </a:endParaRPr>
          </a:p>
        </p:txBody>
      </p:sp>
      <p:sp>
        <p:nvSpPr>
          <p:cNvPr id="73733" name="Line 63"/>
          <p:cNvSpPr>
            <a:spLocks noChangeShapeType="1"/>
          </p:cNvSpPr>
          <p:nvPr/>
        </p:nvSpPr>
        <p:spPr bwMode="auto">
          <a:xfrm>
            <a:off x="2371725" y="4800600"/>
            <a:ext cx="5286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34" name="Line 64"/>
          <p:cNvSpPr>
            <a:spLocks noChangeShapeType="1"/>
          </p:cNvSpPr>
          <p:nvPr/>
        </p:nvSpPr>
        <p:spPr bwMode="auto">
          <a:xfrm>
            <a:off x="1758950" y="2784475"/>
            <a:ext cx="623888" cy="9525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35" name="Line 65"/>
          <p:cNvSpPr>
            <a:spLocks noChangeShapeType="1"/>
          </p:cNvSpPr>
          <p:nvPr/>
        </p:nvSpPr>
        <p:spPr bwMode="auto">
          <a:xfrm>
            <a:off x="1911350" y="2547938"/>
            <a:ext cx="725488" cy="4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36" name="Line 66"/>
          <p:cNvSpPr>
            <a:spLocks noChangeShapeType="1"/>
          </p:cNvSpPr>
          <p:nvPr/>
        </p:nvSpPr>
        <p:spPr bwMode="auto">
          <a:xfrm>
            <a:off x="2430463" y="2547938"/>
            <a:ext cx="631825" cy="47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37" name="Arc 68"/>
          <p:cNvSpPr>
            <a:spLocks/>
          </p:cNvSpPr>
          <p:nvPr/>
        </p:nvSpPr>
        <p:spPr bwMode="auto">
          <a:xfrm flipV="1">
            <a:off x="3192463" y="1765300"/>
            <a:ext cx="538162" cy="730250"/>
          </a:xfrm>
          <a:custGeom>
            <a:avLst/>
            <a:gdLst>
              <a:gd name="T0" fmla="*/ 0 w 18212"/>
              <a:gd name="T1" fmla="*/ 0 h 21600"/>
              <a:gd name="T2" fmla="*/ 2147483647 w 18212"/>
              <a:gd name="T3" fmla="*/ 2147483647 h 21600"/>
              <a:gd name="T4" fmla="*/ 0 w 18212"/>
              <a:gd name="T5" fmla="*/ 2147483647 h 21600"/>
              <a:gd name="T6" fmla="*/ 0 60000 65536"/>
              <a:gd name="T7" fmla="*/ 0 60000 65536"/>
              <a:gd name="T8" fmla="*/ 0 60000 65536"/>
              <a:gd name="T9" fmla="*/ 0 w 18212"/>
              <a:gd name="T10" fmla="*/ 0 h 21600"/>
              <a:gd name="T11" fmla="*/ 18212 w 182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12" h="21600" fill="none" extrusionOk="0">
                <a:moveTo>
                  <a:pt x="-1" y="0"/>
                </a:moveTo>
                <a:cubicBezTo>
                  <a:pt x="7377" y="0"/>
                  <a:pt x="14245" y="3765"/>
                  <a:pt x="18212" y="9986"/>
                </a:cubicBezTo>
              </a:path>
              <a:path w="18212" h="21600" stroke="0" extrusionOk="0">
                <a:moveTo>
                  <a:pt x="-1" y="0"/>
                </a:moveTo>
                <a:cubicBezTo>
                  <a:pt x="7377" y="0"/>
                  <a:pt x="14245" y="3765"/>
                  <a:pt x="18212" y="99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38" name="Text Box 69"/>
          <p:cNvSpPr txBox="1">
            <a:spLocks noChangeArrowheads="1"/>
          </p:cNvSpPr>
          <p:nvPr/>
        </p:nvSpPr>
        <p:spPr bwMode="auto">
          <a:xfrm>
            <a:off x="1984375" y="2233613"/>
            <a:ext cx="415925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>
                <a:solidFill>
                  <a:srgbClr val="000000"/>
                </a:solidFill>
              </a:rPr>
              <a:t>4′</a:t>
            </a:r>
          </a:p>
        </p:txBody>
      </p:sp>
      <p:sp>
        <p:nvSpPr>
          <p:cNvPr id="73739" name="Text Box 71"/>
          <p:cNvSpPr txBox="1">
            <a:spLocks noChangeArrowheads="1"/>
          </p:cNvSpPr>
          <p:nvPr/>
        </p:nvSpPr>
        <p:spPr bwMode="auto">
          <a:xfrm>
            <a:off x="3460750" y="1903413"/>
            <a:ext cx="3651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73740" name="Text Box 73"/>
          <p:cNvSpPr txBox="1">
            <a:spLocks noChangeArrowheads="1"/>
          </p:cNvSpPr>
          <p:nvPr/>
        </p:nvSpPr>
        <p:spPr bwMode="auto">
          <a:xfrm>
            <a:off x="1565275" y="5241925"/>
            <a:ext cx="603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600" b="1">
              <a:solidFill>
                <a:srgbClr val="000000"/>
              </a:solidFill>
            </a:endParaRPr>
          </a:p>
        </p:txBody>
      </p:sp>
      <p:sp>
        <p:nvSpPr>
          <p:cNvPr id="73741" name="Line 74"/>
          <p:cNvSpPr>
            <a:spLocks noChangeShapeType="1"/>
          </p:cNvSpPr>
          <p:nvPr/>
        </p:nvSpPr>
        <p:spPr bwMode="auto">
          <a:xfrm>
            <a:off x="1309688" y="4797425"/>
            <a:ext cx="5302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42" name="Line 75"/>
          <p:cNvSpPr>
            <a:spLocks noChangeShapeType="1"/>
          </p:cNvSpPr>
          <p:nvPr/>
        </p:nvSpPr>
        <p:spPr bwMode="auto">
          <a:xfrm>
            <a:off x="1828800" y="4797425"/>
            <a:ext cx="5365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43" name="AutoShape 76"/>
          <p:cNvSpPr>
            <a:spLocks/>
          </p:cNvSpPr>
          <p:nvPr/>
        </p:nvSpPr>
        <p:spPr bwMode="auto">
          <a:xfrm rot="5400000">
            <a:off x="1673225" y="4440238"/>
            <a:ext cx="244475" cy="968375"/>
          </a:xfrm>
          <a:prstGeom prst="rightBrace">
            <a:avLst>
              <a:gd name="adj1" fmla="val 3300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>
              <a:solidFill>
                <a:srgbClr val="000000"/>
              </a:solidFill>
            </a:endParaRPr>
          </a:p>
        </p:txBody>
      </p:sp>
      <p:sp>
        <p:nvSpPr>
          <p:cNvPr id="73744" name="Line 77"/>
          <p:cNvSpPr>
            <a:spLocks noChangeShapeType="1"/>
          </p:cNvSpPr>
          <p:nvPr/>
        </p:nvSpPr>
        <p:spPr bwMode="auto">
          <a:xfrm flipH="1">
            <a:off x="1311275" y="2871788"/>
            <a:ext cx="438150" cy="19256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45" name="Line 79"/>
          <p:cNvSpPr>
            <a:spLocks noChangeShapeType="1"/>
          </p:cNvSpPr>
          <p:nvPr/>
        </p:nvSpPr>
        <p:spPr bwMode="auto">
          <a:xfrm flipH="1" flipV="1">
            <a:off x="1927225" y="2595563"/>
            <a:ext cx="973138" cy="22050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46" name="Text Box 80"/>
          <p:cNvSpPr txBox="1">
            <a:spLocks noChangeArrowheads="1"/>
          </p:cNvSpPr>
          <p:nvPr/>
        </p:nvSpPr>
        <p:spPr bwMode="auto">
          <a:xfrm>
            <a:off x="2400300" y="4922838"/>
            <a:ext cx="5524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73747" name="Text Box 81"/>
          <p:cNvSpPr txBox="1">
            <a:spLocks noChangeArrowheads="1"/>
          </p:cNvSpPr>
          <p:nvPr/>
        </p:nvSpPr>
        <p:spPr bwMode="auto">
          <a:xfrm>
            <a:off x="2654300" y="2268538"/>
            <a:ext cx="59690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3748" name="Text Box 82"/>
          <p:cNvSpPr txBox="1">
            <a:spLocks noChangeArrowheads="1"/>
          </p:cNvSpPr>
          <p:nvPr/>
        </p:nvSpPr>
        <p:spPr bwMode="auto">
          <a:xfrm>
            <a:off x="1073150" y="2362200"/>
            <a:ext cx="6000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3749" name="Text Box 83"/>
          <p:cNvSpPr txBox="1">
            <a:spLocks noChangeArrowheads="1"/>
          </p:cNvSpPr>
          <p:nvPr/>
        </p:nvSpPr>
        <p:spPr bwMode="auto">
          <a:xfrm>
            <a:off x="1368425" y="2794000"/>
            <a:ext cx="414338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3750" name="Oval 84"/>
          <p:cNvSpPr>
            <a:spLocks noChangeArrowheads="1"/>
          </p:cNvSpPr>
          <p:nvPr/>
        </p:nvSpPr>
        <p:spPr bwMode="auto">
          <a:xfrm>
            <a:off x="1270000" y="2733675"/>
            <a:ext cx="120650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>
              <a:solidFill>
                <a:srgbClr val="000000"/>
              </a:solidFill>
            </a:endParaRPr>
          </a:p>
        </p:txBody>
      </p:sp>
      <p:sp>
        <p:nvSpPr>
          <p:cNvPr id="73751" name="Line 85"/>
          <p:cNvSpPr>
            <a:spLocks noChangeShapeType="1"/>
          </p:cNvSpPr>
          <p:nvPr/>
        </p:nvSpPr>
        <p:spPr bwMode="auto">
          <a:xfrm>
            <a:off x="1866900" y="2406650"/>
            <a:ext cx="0" cy="64611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52" name="Line 86"/>
          <p:cNvSpPr>
            <a:spLocks noChangeShapeType="1"/>
          </p:cNvSpPr>
          <p:nvPr/>
        </p:nvSpPr>
        <p:spPr bwMode="auto">
          <a:xfrm flipV="1">
            <a:off x="1377950" y="2781300"/>
            <a:ext cx="290513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53" name="Text Box 87"/>
          <p:cNvSpPr txBox="1">
            <a:spLocks noChangeArrowheads="1"/>
          </p:cNvSpPr>
          <p:nvPr/>
        </p:nvSpPr>
        <p:spPr bwMode="auto">
          <a:xfrm>
            <a:off x="468313" y="419100"/>
            <a:ext cx="8069262" cy="1233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6000"/>
              </a:lnSpc>
              <a:spcBef>
                <a:spcPct val="0"/>
              </a:spcBef>
              <a:buFontTx/>
              <a:buNone/>
            </a:pPr>
            <a:r>
              <a:rPr kumimoji="0" lang="ru-RU" altLang="ru-RU" sz="2800" b="1">
                <a:solidFill>
                  <a:srgbClr val="D00000"/>
                </a:solidFill>
              </a:rPr>
              <a:t>Технология деятельностного метода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 b="1">
                <a:solidFill>
                  <a:srgbClr val="D00000"/>
                </a:solidFill>
              </a:rPr>
              <a:t>(технология «Ситуация»)</a:t>
            </a:r>
            <a:endParaRPr kumimoji="0" lang="ru-RU" altLang="ru-RU" sz="2800" b="1">
              <a:solidFill>
                <a:srgbClr val="FF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 u="sng">
                <a:solidFill>
                  <a:srgbClr val="000099"/>
                </a:solidFill>
              </a:rPr>
              <a:t>Образовательная ситуация открытия нового знания (ОНЗ)  </a:t>
            </a:r>
          </a:p>
        </p:txBody>
      </p:sp>
      <p:sp>
        <p:nvSpPr>
          <p:cNvPr id="73754" name="Arc 88"/>
          <p:cNvSpPr>
            <a:spLocks/>
          </p:cNvSpPr>
          <p:nvPr/>
        </p:nvSpPr>
        <p:spPr bwMode="auto">
          <a:xfrm rot="16200000" flipH="1">
            <a:off x="962025" y="2032000"/>
            <a:ext cx="650875" cy="815975"/>
          </a:xfrm>
          <a:custGeom>
            <a:avLst/>
            <a:gdLst>
              <a:gd name="T0" fmla="*/ 0 w 18212"/>
              <a:gd name="T1" fmla="*/ 0 h 21600"/>
              <a:gd name="T2" fmla="*/ 2147483647 w 18212"/>
              <a:gd name="T3" fmla="*/ 2147483647 h 21600"/>
              <a:gd name="T4" fmla="*/ 0 w 18212"/>
              <a:gd name="T5" fmla="*/ 2147483647 h 21600"/>
              <a:gd name="T6" fmla="*/ 0 60000 65536"/>
              <a:gd name="T7" fmla="*/ 0 60000 65536"/>
              <a:gd name="T8" fmla="*/ 0 60000 65536"/>
              <a:gd name="T9" fmla="*/ 0 w 18212"/>
              <a:gd name="T10" fmla="*/ 0 h 21600"/>
              <a:gd name="T11" fmla="*/ 18212 w 182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12" h="21600" fill="none" extrusionOk="0">
                <a:moveTo>
                  <a:pt x="-1" y="0"/>
                </a:moveTo>
                <a:cubicBezTo>
                  <a:pt x="7377" y="0"/>
                  <a:pt x="14245" y="3765"/>
                  <a:pt x="18212" y="9986"/>
                </a:cubicBezTo>
              </a:path>
              <a:path w="18212" h="21600" stroke="0" extrusionOk="0">
                <a:moveTo>
                  <a:pt x="-1" y="0"/>
                </a:moveTo>
                <a:cubicBezTo>
                  <a:pt x="7377" y="0"/>
                  <a:pt x="14245" y="3765"/>
                  <a:pt x="18212" y="998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9228" name="Text Box 97"/>
          <p:cNvSpPr txBox="1">
            <a:spLocks noChangeArrowheads="1"/>
          </p:cNvSpPr>
          <p:nvPr/>
        </p:nvSpPr>
        <p:spPr bwMode="auto">
          <a:xfrm>
            <a:off x="4139952" y="1844675"/>
            <a:ext cx="4464496" cy="44640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00B050"/>
                </a:solidFill>
              </a:rPr>
              <a:t>1)  Введение в ситуацию.</a:t>
            </a:r>
          </a:p>
          <a:p>
            <a:pPr eaLnBrk="1" hangingPunct="1">
              <a:spcAft>
                <a:spcPct val="20000"/>
              </a:spcAft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2)  Актуализация знаний.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3)  Затруднение в ситуации: </a:t>
            </a:r>
            <a:r>
              <a:rPr lang="ru-RU" sz="2000" dirty="0" smtClean="0">
                <a:solidFill>
                  <a:srgbClr val="000000"/>
                </a:solidFill>
              </a:rPr>
              <a:t>фиксация, </a:t>
            </a:r>
            <a:r>
              <a:rPr lang="ru-RU" sz="2000" i="1" dirty="0" smtClean="0">
                <a:solidFill>
                  <a:srgbClr val="000000"/>
                </a:solidFill>
              </a:rPr>
              <a:t>выявление места и причины затруднения</a:t>
            </a:r>
            <a:r>
              <a:rPr lang="ru-RU" sz="2000" b="1" dirty="0" smtClean="0">
                <a:solidFill>
                  <a:srgbClr val="000000"/>
                </a:solidFill>
              </a:rPr>
              <a:t>′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Aft>
                <a:spcPct val="2000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4)  «Открытие» нового знания</a:t>
            </a:r>
            <a:r>
              <a:rPr lang="ru-RU" sz="2000" dirty="0" smtClean="0">
                <a:solidFill>
                  <a:srgbClr val="0070C0"/>
                </a:solidFill>
              </a:rPr>
              <a:t>: </a:t>
            </a:r>
            <a:r>
              <a:rPr lang="ru-RU" sz="2000" dirty="0" smtClean="0">
                <a:solidFill>
                  <a:srgbClr val="000000"/>
                </a:solidFill>
              </a:rPr>
              <a:t>выбор способа преодоления затруднения, </a:t>
            </a:r>
            <a:r>
              <a:rPr lang="ru-RU" sz="2000" i="1" dirty="0" smtClean="0">
                <a:solidFill>
                  <a:srgbClr val="000000"/>
                </a:solidFill>
              </a:rPr>
              <a:t>преодоление затруднения</a:t>
            </a:r>
            <a:r>
              <a:rPr lang="ru-RU" sz="2000" b="1" dirty="0" smtClean="0">
                <a:solidFill>
                  <a:srgbClr val="000000"/>
                </a:solidFill>
              </a:rPr>
              <a:t>′</a:t>
            </a:r>
            <a:r>
              <a:rPr lang="ru-RU" sz="2000" i="1" dirty="0" smtClean="0">
                <a:solidFill>
                  <a:srgbClr val="000000"/>
                </a:solidFill>
              </a:rPr>
              <a:t>.  </a:t>
            </a:r>
          </a:p>
          <a:p>
            <a:pPr eaLnBrk="1" hangingPunct="1">
              <a:spcAft>
                <a:spcPct val="20000"/>
              </a:spcAft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</a:rPr>
              <a:t>5)  Включение нового знания в систему знаний и повторение.</a:t>
            </a:r>
          </a:p>
          <a:p>
            <a:pPr eaLnBrk="1" hangingPunct="1">
              <a:spcAft>
                <a:spcPct val="20000"/>
              </a:spcAft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FF9900"/>
                </a:solidFill>
              </a:rPr>
              <a:t>6)  Осмысление.</a:t>
            </a:r>
          </a:p>
        </p:txBody>
      </p:sp>
      <p:sp>
        <p:nvSpPr>
          <p:cNvPr id="73758" name="Line 86"/>
          <p:cNvSpPr>
            <a:spLocks noChangeShapeType="1"/>
          </p:cNvSpPr>
          <p:nvPr/>
        </p:nvSpPr>
        <p:spPr bwMode="auto">
          <a:xfrm flipV="1">
            <a:off x="1530350" y="2784475"/>
            <a:ext cx="381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3759" name="Text Box 83"/>
          <p:cNvSpPr txBox="1">
            <a:spLocks noChangeArrowheads="1"/>
          </p:cNvSpPr>
          <p:nvPr/>
        </p:nvSpPr>
        <p:spPr bwMode="auto">
          <a:xfrm>
            <a:off x="1576388" y="2459038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3760" name="Text Box 83"/>
          <p:cNvSpPr txBox="1">
            <a:spLocks noChangeArrowheads="1"/>
          </p:cNvSpPr>
          <p:nvPr/>
        </p:nvSpPr>
        <p:spPr bwMode="auto">
          <a:xfrm>
            <a:off x="1639888" y="5089525"/>
            <a:ext cx="3794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>
                <a:solidFill>
                  <a:srgbClr val="000000"/>
                </a:solidFill>
              </a:rPr>
              <a:t>3′</a:t>
            </a:r>
          </a:p>
        </p:txBody>
      </p:sp>
      <p:grpSp>
        <p:nvGrpSpPr>
          <p:cNvPr id="73761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73762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73763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Прямоугольник 10"/>
          <p:cNvSpPr>
            <a:spLocks noChangeArrowheads="1"/>
          </p:cNvSpPr>
          <p:nvPr/>
        </p:nvSpPr>
        <p:spPr bwMode="auto">
          <a:xfrm>
            <a:off x="1643063" y="642938"/>
            <a:ext cx="7000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1800" b="1" i="1">
              <a:solidFill>
                <a:srgbClr val="CC3300"/>
              </a:solidFill>
            </a:endParaRPr>
          </a:p>
        </p:txBody>
      </p:sp>
      <p:grpSp>
        <p:nvGrpSpPr>
          <p:cNvPr id="92163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92185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92186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46088" y="1493838"/>
          <a:ext cx="8175626" cy="4383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813"/>
                <a:gridCol w="4087813"/>
              </a:tblGrid>
              <a:tr h="7010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Новое знание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Возможные причины затруднений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8237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Способ сравнения предметов по высоте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сравнивать предметы по высоте»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9143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вести счёт до восьми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считать дальше…»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или «Не знаем, какое число идёт после числа 7»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102959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выполнять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действие сложение</a:t>
                      </a:r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 с помощью числового отрезка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складывать числа с помощью числового отрезка»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  <a:tr h="9143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Умение определять на сколько одно число больше или меньше другого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180BC5"/>
                          </a:solidFill>
                        </a:rPr>
                        <a:t>«Не знаем, как определить,</a:t>
                      </a:r>
                      <a:r>
                        <a:rPr lang="ru-RU" sz="1800" b="1" baseline="0" dirty="0" smtClean="0">
                          <a:solidFill>
                            <a:srgbClr val="180BC5"/>
                          </a:solidFill>
                        </a:rPr>
                        <a:t> на сколько число 4 (5, 8…) меньше числа 7 (6, 9…)»</a:t>
                      </a:r>
                      <a:endParaRPr lang="ru-RU" sz="1800" b="1" dirty="0">
                        <a:solidFill>
                          <a:srgbClr val="180BC5"/>
                        </a:solidFill>
                      </a:endParaRPr>
                    </a:p>
                  </a:txBody>
                  <a:tcPr marL="91431" marR="91431" marT="45711" marB="45711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93713" y="404813"/>
            <a:ext cx="80819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>
                <a:solidFill>
                  <a:srgbClr val="CC3300"/>
                </a:solidFill>
              </a:rPr>
              <a:t>Примеры причин затруднений, преодоление которых обуславливает «открытие» нового знания</a:t>
            </a:r>
            <a:endParaRPr lang="ru-RU" sz="24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394" name="Group 26"/>
          <p:cNvGraphicFramePr>
            <a:graphicFrameLocks noGrp="1"/>
          </p:cNvGraphicFramePr>
          <p:nvPr/>
        </p:nvGraphicFramePr>
        <p:xfrm>
          <a:off x="280988" y="1989138"/>
          <a:ext cx="8532812" cy="4464062"/>
        </p:xfrm>
        <a:graphic>
          <a:graphicData uri="http://schemas.openxmlformats.org/drawingml/2006/table">
            <a:tbl>
              <a:tblPr/>
              <a:tblGrid>
                <a:gridCol w="2742110"/>
                <a:gridCol w="5790702"/>
              </a:tblGrid>
              <a:tr h="8716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Основная образовательная цель</a:t>
                      </a:r>
                    </a:p>
                  </a:txBody>
                  <a:tcPr marL="91439" marR="91439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Познакомить </a:t>
                      </a:r>
                      <a:r>
                        <a:rPr kumimoji="0" lang="ru-RU" alt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со способом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сравнения предметов по высоте.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6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Новое знание = детское «открытие»</a:t>
                      </a:r>
                    </a:p>
                  </a:txBody>
                  <a:tcPr marL="91439" marR="91439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Способ сравнения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предметов по высоте: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Чтобы сравнить предметы по высоте, надо их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поставить рядом на ровную поверхность.</a:t>
                      </a:r>
                    </a:p>
                  </a:txBody>
                  <a:tcPr marL="91439" marR="91439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5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Какие понятия, способы действия необходимо актуализировать</a:t>
                      </a:r>
                    </a:p>
                  </a:txBody>
                  <a:tcPr marL="91439" marR="91439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Умение правильно выделять, называть и сравнивать свойства предметов, использование в речи слов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«высокий», «низкий».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13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Причина затруднения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«Не знаем, как правильно сравнивать по высоте»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(не знаем способа).</a:t>
                      </a:r>
                    </a:p>
                  </a:txBody>
                  <a:tcPr marL="91439" marR="91439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7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Цель деятельности детей по преодолению затруднения</a:t>
                      </a:r>
                    </a:p>
                  </a:txBody>
                  <a:tcPr marL="91439" marR="91439"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Узнать </a:t>
                      </a:r>
                      <a:r>
                        <a:rPr kumimoji="0" lang="ru-RU" alt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способ сравнения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предметов по высоте.</a:t>
                      </a:r>
                    </a:p>
                  </a:txBody>
                  <a:tcPr marL="91439" marR="91439"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3206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493713" y="404813"/>
            <a:ext cx="808196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>
                <a:solidFill>
                  <a:srgbClr val="CC3300"/>
                </a:solidFill>
              </a:rPr>
              <a:t>Пример логической основы занятия ОНЗ</a:t>
            </a:r>
            <a:endParaRPr lang="ru-RU" sz="2400" kern="0" dirty="0">
              <a:solidFill>
                <a:srgbClr val="000000"/>
              </a:solidFill>
            </a:endParaRPr>
          </a:p>
        </p:txBody>
      </p:sp>
      <p:sp>
        <p:nvSpPr>
          <p:cNvPr id="93208" name="Прямоугольник 1"/>
          <p:cNvSpPr>
            <a:spLocks noChangeArrowheads="1"/>
          </p:cNvSpPr>
          <p:nvPr/>
        </p:nvSpPr>
        <p:spPr bwMode="auto">
          <a:xfrm>
            <a:off x="684213" y="1196975"/>
            <a:ext cx="7891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>
                <a:solidFill>
                  <a:srgbClr val="006600"/>
                </a:solidFill>
              </a:rPr>
              <a:t>Возраст детей: </a:t>
            </a:r>
            <a:r>
              <a:rPr kumimoji="0" lang="ru-RU" altLang="ru-RU" sz="2000">
                <a:solidFill>
                  <a:srgbClr val="006600"/>
                </a:solidFill>
              </a:rPr>
              <a:t>3-4 года, вторая младшая группа.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>
                <a:solidFill>
                  <a:srgbClr val="006600"/>
                </a:solidFill>
              </a:rPr>
              <a:t>Тема занятия: </a:t>
            </a:r>
            <a:r>
              <a:rPr kumimoji="0" lang="ru-RU" altLang="ru-RU" sz="2000">
                <a:solidFill>
                  <a:srgbClr val="006600"/>
                </a:solidFill>
              </a:rPr>
              <a:t>«Выше, ниже»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7636" name="Group 4"/>
          <p:cNvGraphicFramePr>
            <a:graphicFrameLocks noGrp="1"/>
          </p:cNvGraphicFramePr>
          <p:nvPr/>
        </p:nvGraphicFramePr>
        <p:xfrm>
          <a:off x="395288" y="1844675"/>
          <a:ext cx="8353425" cy="4464051"/>
        </p:xfrm>
        <a:graphic>
          <a:graphicData uri="http://schemas.openxmlformats.org/drawingml/2006/table">
            <a:tbl>
              <a:tblPr/>
              <a:tblGrid>
                <a:gridCol w="3081337"/>
                <a:gridCol w="5272088"/>
              </a:tblGrid>
              <a:tr h="1008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Основная образовательная  цель</a:t>
                      </a:r>
                    </a:p>
                  </a:txBody>
                  <a:tcPr marL="91443" marR="91443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Формировать представление о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знаках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умение использовать их для записи результата сравнения по количеству, с помощью составления пар.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00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Новое знание = детское «открытие»</a:t>
                      </a:r>
                    </a:p>
                  </a:txBody>
                  <a:tcPr marL="91443" marR="91443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с помощью которого можно рассказать, в какой группе предметов больше, а в какой – меньше.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1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Какие понятия, способы действия необходимо актуализировать</a:t>
                      </a:r>
                    </a:p>
                  </a:txBody>
                  <a:tcPr marL="91443" marR="91443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Умение использовать для записи результата сравнения групп предметов по количеству знаки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≠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39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Причина затруднения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«Не знаем знака, который рассказывал бы о том, где предметов больше, а где меньше»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08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Цель деятельности по преодолению затруднения</a:t>
                      </a:r>
                    </a:p>
                  </a:txBody>
                  <a:tcPr marL="91443" marR="91443"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Узнать знак, который рассказывал бы о том, где предметов больше, а где меньше.</a:t>
                      </a:r>
                    </a:p>
                  </a:txBody>
                  <a:tcPr marL="91443" marR="91443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4230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94233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94234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solidFill>
                  <a:srgbClr val="000000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493713" y="404813"/>
            <a:ext cx="808196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>
                <a:solidFill>
                  <a:srgbClr val="CC3300"/>
                </a:solidFill>
              </a:rPr>
              <a:t>Пример логической основы занятия ОНЗ</a:t>
            </a:r>
            <a:endParaRPr lang="ru-RU" sz="2400" kern="0" dirty="0">
              <a:solidFill>
                <a:srgbClr val="000000"/>
              </a:solidFill>
            </a:endParaRPr>
          </a:p>
        </p:txBody>
      </p:sp>
      <p:sp>
        <p:nvSpPr>
          <p:cNvPr id="94232" name="Прямоугольник 9"/>
          <p:cNvSpPr>
            <a:spLocks noChangeArrowheads="1"/>
          </p:cNvSpPr>
          <p:nvPr/>
        </p:nvSpPr>
        <p:spPr bwMode="auto">
          <a:xfrm>
            <a:off x="493713" y="981075"/>
            <a:ext cx="7891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>
                <a:solidFill>
                  <a:srgbClr val="006600"/>
                </a:solidFill>
              </a:rPr>
              <a:t>Возраст детей: </a:t>
            </a:r>
            <a:r>
              <a:rPr kumimoji="0" lang="ru-RU" altLang="ru-RU" sz="2000">
                <a:solidFill>
                  <a:srgbClr val="006600"/>
                </a:solidFill>
              </a:rPr>
              <a:t>5-6 лет, старшая группа.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>
                <a:solidFill>
                  <a:srgbClr val="006600"/>
                </a:solidFill>
              </a:rPr>
              <a:t>Тема занятия: </a:t>
            </a:r>
            <a:r>
              <a:rPr kumimoji="0" lang="ru-RU" altLang="ru-RU" sz="2000">
                <a:solidFill>
                  <a:srgbClr val="006600"/>
                </a:solidFill>
              </a:rPr>
              <a:t>«Знаки &gt; и &lt;»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0988" y="188913"/>
            <a:ext cx="8532812" cy="6477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sz="3200" b="1" smtClean="0">
                <a:solidFill>
                  <a:srgbClr val="D20000"/>
                </a:solidFill>
              </a:rPr>
              <a:t>Схема логической основы занятия ОНЗ</a:t>
            </a:r>
            <a:endParaRPr lang="ru-RU" altLang="ru-RU" sz="3200" b="1" smtClean="0">
              <a:solidFill>
                <a:srgbClr val="0000FF"/>
              </a:solidFill>
            </a:endParaRPr>
          </a:p>
        </p:txBody>
      </p:sp>
      <p:sp>
        <p:nvSpPr>
          <p:cNvPr id="781315" name="Rectangle 3"/>
          <p:cNvSpPr>
            <a:spLocks noChangeArrowheads="1"/>
          </p:cNvSpPr>
          <p:nvPr/>
        </p:nvSpPr>
        <p:spPr bwMode="auto">
          <a:xfrm>
            <a:off x="2012950" y="981075"/>
            <a:ext cx="4430713" cy="865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Основная образовательная цель</a:t>
            </a:r>
          </a:p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(программная задача)</a:t>
            </a:r>
          </a:p>
        </p:txBody>
      </p:sp>
      <p:sp>
        <p:nvSpPr>
          <p:cNvPr id="781316" name="Rectangle 4"/>
          <p:cNvSpPr>
            <a:spLocks noChangeArrowheads="1"/>
          </p:cNvSpPr>
          <p:nvPr/>
        </p:nvSpPr>
        <p:spPr bwMode="auto">
          <a:xfrm>
            <a:off x="1979613" y="2608263"/>
            <a:ext cx="4714875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Новое знание = детское «открытие»</a:t>
            </a:r>
          </a:p>
        </p:txBody>
      </p:sp>
      <p:sp>
        <p:nvSpPr>
          <p:cNvPr id="781317" name="Rectangle 5"/>
          <p:cNvSpPr>
            <a:spLocks noChangeArrowheads="1"/>
          </p:cNvSpPr>
          <p:nvPr/>
        </p:nvSpPr>
        <p:spPr bwMode="auto">
          <a:xfrm>
            <a:off x="2012950" y="3859213"/>
            <a:ext cx="2178050" cy="101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Актуализация</a:t>
            </a:r>
          </a:p>
        </p:txBody>
      </p:sp>
      <p:sp>
        <p:nvSpPr>
          <p:cNvPr id="781318" name="Rectangle 6"/>
          <p:cNvSpPr>
            <a:spLocks noChangeArrowheads="1"/>
          </p:cNvSpPr>
          <p:nvPr/>
        </p:nvSpPr>
        <p:spPr bwMode="auto">
          <a:xfrm>
            <a:off x="4714875" y="3848100"/>
            <a:ext cx="1979613" cy="1020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Причина </a:t>
            </a:r>
          </a:p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затруднения</a:t>
            </a:r>
          </a:p>
        </p:txBody>
      </p:sp>
      <p:grpSp>
        <p:nvGrpSpPr>
          <p:cNvPr id="95239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95246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95247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012950" y="5511800"/>
            <a:ext cx="4287838" cy="7318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Цель деятельности детей </a:t>
            </a:r>
          </a:p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по преодолению затруднения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2889250" y="3414713"/>
            <a:ext cx="360363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5524500" y="3397250"/>
            <a:ext cx="360363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5114925" y="5062538"/>
            <a:ext cx="36036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364038" y="2132013"/>
            <a:ext cx="360362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Круговая стрелка 2"/>
          <p:cNvSpPr/>
          <p:nvPr/>
        </p:nvSpPr>
        <p:spPr>
          <a:xfrm rot="5400000" flipH="1">
            <a:off x="3594100" y="1670051"/>
            <a:ext cx="5407025" cy="3740150"/>
          </a:xfrm>
          <a:prstGeom prst="circularArrow">
            <a:avLst>
              <a:gd name="adj1" fmla="val 8982"/>
              <a:gd name="adj2" fmla="val 1142319"/>
              <a:gd name="adj3" fmla="val 20141560"/>
              <a:gd name="adj4" fmla="val 10869053"/>
              <a:gd name="adj5" fmla="val 16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5" grpId="0" animBg="1"/>
      <p:bldP spid="781316" grpId="0" animBg="1"/>
      <p:bldP spid="781317" grpId="0" animBg="1"/>
      <p:bldP spid="781318" grpId="0" animBg="1"/>
      <p:bldP spid="13" grpId="0" animBg="1"/>
      <p:bldP spid="31" grpId="0" animBg="1"/>
      <p:bldP spid="32" grpId="0" animBg="1"/>
      <p:bldP spid="3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493713" y="620713"/>
            <a:ext cx="8081962" cy="1107996"/>
          </a:xfrm>
          <a:prstGeom prst="rect">
            <a:avLst/>
          </a:prstGeom>
          <a:solidFill>
            <a:srgbClr val="FFFFCC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200" b="1" kern="0" dirty="0">
                <a:solidFill>
                  <a:srgbClr val="C00000"/>
                </a:solidFill>
              </a:rPr>
              <a:t>Логическая основа занятия ОНЗ –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200" kern="0" dirty="0">
                <a:solidFill>
                  <a:srgbClr val="000066"/>
                </a:solidFill>
              </a:rPr>
              <a:t>это краткая структура («скелет») занятия, отражающая  совокупность логических связей между частями занятия.</a:t>
            </a:r>
            <a:endParaRPr lang="ru-RU" sz="2200" kern="0" dirty="0">
              <a:solidFill>
                <a:srgbClr val="000066"/>
              </a:solidFill>
            </a:endParaRPr>
          </a:p>
        </p:txBody>
      </p:sp>
      <p:pic>
        <p:nvPicPr>
          <p:cNvPr id="74758" name="Picture 9" descr="http://compbuild.net/wp-content/uploads/2013/06/opo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695575"/>
            <a:ext cx="3529013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09588" y="549275"/>
            <a:ext cx="8081962" cy="2462213"/>
          </a:xfrm>
          <a:prstGeom prst="rect">
            <a:avLst/>
          </a:prstGeom>
          <a:solidFill>
            <a:srgbClr val="FFFFCC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200" b="1" i="1" kern="0" dirty="0">
                <a:solidFill>
                  <a:srgbClr val="C00000"/>
                </a:solidFill>
              </a:rPr>
              <a:t>Составление логической основы занятия</a:t>
            </a:r>
            <a:r>
              <a:rPr lang="ru-RU" altLang="ru-RU" sz="2200" b="1" i="1" kern="0" dirty="0">
                <a:solidFill>
                  <a:srgbClr val="006600"/>
                </a:solidFill>
              </a:rPr>
              <a:t> </a:t>
            </a:r>
            <a:r>
              <a:rPr lang="ru-RU" altLang="ru-RU" sz="2200" b="1" i="1" kern="0" dirty="0">
                <a:solidFill>
                  <a:srgbClr val="C00000"/>
                </a:solidFill>
              </a:rPr>
              <a:t>ОНЗ</a:t>
            </a:r>
            <a:r>
              <a:rPr lang="ru-RU" altLang="ru-RU" sz="2200" b="1" i="1" kern="0" dirty="0">
                <a:solidFill>
                  <a:srgbClr val="006600"/>
                </a:solidFill>
              </a:rPr>
              <a:t> </a:t>
            </a:r>
            <a:r>
              <a:rPr lang="ru-RU" altLang="ru-RU" sz="2200" i="1" kern="0" dirty="0">
                <a:solidFill>
                  <a:srgbClr val="006600"/>
                </a:solidFill>
              </a:rPr>
              <a:t>является первым шагом к конструированию целостного сценария занятия в технологии «Ситуация». </a:t>
            </a:r>
            <a:endParaRPr lang="en-US" altLang="ru-RU" sz="2200" i="1" kern="0" dirty="0">
              <a:solidFill>
                <a:srgbClr val="00660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200" i="1" kern="0" dirty="0">
              <a:solidFill>
                <a:srgbClr val="00660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200" i="1" kern="0" dirty="0">
                <a:solidFill>
                  <a:srgbClr val="006600"/>
                </a:solidFill>
              </a:rPr>
              <a:t>Развитие игрового сюжета занятия, методы и приёмы организации деятельности детей, – всё строится в определенной логической последовательности.</a:t>
            </a:r>
            <a:endParaRPr lang="ru-RU" sz="2200" i="1" kern="0" dirty="0">
              <a:solidFill>
                <a:srgbClr val="006600"/>
              </a:solidFill>
            </a:endParaRPr>
          </a:p>
        </p:txBody>
      </p:sp>
      <p:pic>
        <p:nvPicPr>
          <p:cNvPr id="75782" name="Picture 4" descr="http://xn----ctbjbvqjlegew2iua.xn--p1ai/upload/image/kursovye_na_zakaz_perm__nedor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3422650"/>
            <a:ext cx="2879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0988" y="188913"/>
            <a:ext cx="8532812" cy="6477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sz="3200" b="1" smtClean="0">
                <a:solidFill>
                  <a:srgbClr val="D20000"/>
                </a:solidFill>
              </a:rPr>
              <a:t>Схема логической основы занятия ОНЗ</a:t>
            </a:r>
            <a:endParaRPr lang="ru-RU" altLang="ru-RU" sz="3200" b="1" smtClean="0">
              <a:solidFill>
                <a:srgbClr val="0000FF"/>
              </a:solidFill>
            </a:endParaRPr>
          </a:p>
        </p:txBody>
      </p:sp>
      <p:sp>
        <p:nvSpPr>
          <p:cNvPr id="781315" name="Rectangle 3"/>
          <p:cNvSpPr>
            <a:spLocks noChangeArrowheads="1"/>
          </p:cNvSpPr>
          <p:nvPr/>
        </p:nvSpPr>
        <p:spPr bwMode="auto">
          <a:xfrm>
            <a:off x="2733675" y="981075"/>
            <a:ext cx="4429125" cy="865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Основная образовательная цель</a:t>
            </a:r>
          </a:p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(программная задача)</a:t>
            </a:r>
          </a:p>
        </p:txBody>
      </p:sp>
      <p:sp>
        <p:nvSpPr>
          <p:cNvPr id="781316" name="Rectangle 4"/>
          <p:cNvSpPr>
            <a:spLocks noChangeArrowheads="1"/>
          </p:cNvSpPr>
          <p:nvPr/>
        </p:nvSpPr>
        <p:spPr bwMode="auto">
          <a:xfrm>
            <a:off x="2700338" y="2608263"/>
            <a:ext cx="4714875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Новое знание = детское «открытие»</a:t>
            </a:r>
          </a:p>
        </p:txBody>
      </p:sp>
      <p:sp>
        <p:nvSpPr>
          <p:cNvPr id="781317" name="Rectangle 5"/>
          <p:cNvSpPr>
            <a:spLocks noChangeArrowheads="1"/>
          </p:cNvSpPr>
          <p:nvPr/>
        </p:nvSpPr>
        <p:spPr bwMode="auto">
          <a:xfrm>
            <a:off x="2733675" y="3859213"/>
            <a:ext cx="2178050" cy="101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Актуализация</a:t>
            </a:r>
          </a:p>
        </p:txBody>
      </p:sp>
      <p:sp>
        <p:nvSpPr>
          <p:cNvPr id="781318" name="Rectangle 6"/>
          <p:cNvSpPr>
            <a:spLocks noChangeArrowheads="1"/>
          </p:cNvSpPr>
          <p:nvPr/>
        </p:nvSpPr>
        <p:spPr bwMode="auto">
          <a:xfrm>
            <a:off x="5435600" y="3848100"/>
            <a:ext cx="1979613" cy="1020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Причина </a:t>
            </a:r>
          </a:p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затруднения</a:t>
            </a:r>
          </a:p>
        </p:txBody>
      </p:sp>
      <p:grpSp>
        <p:nvGrpSpPr>
          <p:cNvPr id="76807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76819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76820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733675" y="5511800"/>
            <a:ext cx="4286250" cy="7318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Цель деятельности детей </a:t>
            </a:r>
          </a:p>
          <a:p>
            <a:pPr algn="ctr">
              <a:defRPr/>
            </a:pPr>
            <a:r>
              <a:rPr lang="ru-RU" altLang="ru-RU" sz="2000" b="1" dirty="0">
                <a:solidFill>
                  <a:srgbClr val="003399"/>
                </a:solidFill>
              </a:rPr>
              <a:t>по преодолению затруднения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3609975" y="3414713"/>
            <a:ext cx="360363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6245225" y="3397250"/>
            <a:ext cx="360363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5835650" y="5062538"/>
            <a:ext cx="36036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084763" y="2132013"/>
            <a:ext cx="360362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Круговая стрелка 2"/>
          <p:cNvSpPr/>
          <p:nvPr/>
        </p:nvSpPr>
        <p:spPr>
          <a:xfrm rot="5400000" flipH="1">
            <a:off x="4386262" y="1670051"/>
            <a:ext cx="5407025" cy="3740150"/>
          </a:xfrm>
          <a:prstGeom prst="circularArrow">
            <a:avLst>
              <a:gd name="adj1" fmla="val 8982"/>
              <a:gd name="adj2" fmla="val 1142319"/>
              <a:gd name="adj3" fmla="val 20141560"/>
              <a:gd name="adj4" fmla="val 10869053"/>
              <a:gd name="adj5" fmla="val 16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Выноска 2 3"/>
          <p:cNvSpPr/>
          <p:nvPr/>
        </p:nvSpPr>
        <p:spPr>
          <a:xfrm>
            <a:off x="352425" y="1174750"/>
            <a:ext cx="2274888" cy="1101725"/>
          </a:xfrm>
          <a:prstGeom prst="borderCallout2">
            <a:avLst>
              <a:gd name="adj1" fmla="val 72269"/>
              <a:gd name="adj2" fmla="val 100496"/>
              <a:gd name="adj3" fmla="val 71936"/>
              <a:gd name="adj4" fmla="val 99973"/>
              <a:gd name="adj5" fmla="val 89295"/>
              <a:gd name="adj6" fmla="val 208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В </a:t>
            </a:r>
            <a:r>
              <a:rPr lang="ru-RU" sz="1400" i="1" dirty="0">
                <a:solidFill>
                  <a:srgbClr val="000066"/>
                </a:solidFill>
              </a:rPr>
              <a:t>Новое знание зависит от программной задачи, конкретизирует ее в рамках данного занятия</a:t>
            </a:r>
          </a:p>
        </p:txBody>
      </p:sp>
      <p:sp>
        <p:nvSpPr>
          <p:cNvPr id="18" name="Выноска 2 17"/>
          <p:cNvSpPr/>
          <p:nvPr/>
        </p:nvSpPr>
        <p:spPr>
          <a:xfrm>
            <a:off x="352425" y="2371725"/>
            <a:ext cx="2274888" cy="1236663"/>
          </a:xfrm>
          <a:prstGeom prst="borderCallout2">
            <a:avLst>
              <a:gd name="adj1" fmla="val 80483"/>
              <a:gd name="adj2" fmla="val 98211"/>
              <a:gd name="adj3" fmla="val 79067"/>
              <a:gd name="adj4" fmla="val 99881"/>
              <a:gd name="adj5" fmla="val 93855"/>
              <a:gd name="adj6" fmla="val 1454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В </a:t>
            </a:r>
            <a:r>
              <a:rPr lang="ru-RU" sz="1400" i="1" dirty="0" err="1">
                <a:solidFill>
                  <a:srgbClr val="000066"/>
                </a:solidFill>
              </a:rPr>
              <a:t>В</a:t>
            </a:r>
            <a:r>
              <a:rPr lang="ru-RU" sz="1400" i="1" dirty="0">
                <a:solidFill>
                  <a:srgbClr val="000066"/>
                </a:solidFill>
              </a:rPr>
              <a:t> зависимости от нового знания педагог определяет, какие знания, умения актуализировать</a:t>
            </a:r>
          </a:p>
        </p:txBody>
      </p:sp>
      <p:sp>
        <p:nvSpPr>
          <p:cNvPr id="19" name="Выноска 2 18"/>
          <p:cNvSpPr/>
          <p:nvPr/>
        </p:nvSpPr>
        <p:spPr>
          <a:xfrm>
            <a:off x="352425" y="3702050"/>
            <a:ext cx="2246313" cy="1309688"/>
          </a:xfrm>
          <a:prstGeom prst="borderCallout2">
            <a:avLst>
              <a:gd name="adj1" fmla="val 11386"/>
              <a:gd name="adj2" fmla="val 102008"/>
              <a:gd name="adj3" fmla="val 9669"/>
              <a:gd name="adj4" fmla="val 100729"/>
              <a:gd name="adj5" fmla="val -9524"/>
              <a:gd name="adj6" fmla="val 2604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В </a:t>
            </a:r>
            <a:r>
              <a:rPr lang="ru-RU" sz="1400" i="1" dirty="0">
                <a:solidFill>
                  <a:srgbClr val="000066"/>
                </a:solidFill>
              </a:rPr>
              <a:t>Причина затруднения зависит от нового знания и связана с его отсутствием</a:t>
            </a:r>
          </a:p>
        </p:txBody>
      </p:sp>
      <p:sp>
        <p:nvSpPr>
          <p:cNvPr id="20" name="Выноска 2 19"/>
          <p:cNvSpPr/>
          <p:nvPr/>
        </p:nvSpPr>
        <p:spPr>
          <a:xfrm>
            <a:off x="352425" y="5205413"/>
            <a:ext cx="2246313" cy="1176337"/>
          </a:xfrm>
          <a:prstGeom prst="borderCallout2">
            <a:avLst>
              <a:gd name="adj1" fmla="val 11386"/>
              <a:gd name="adj2" fmla="val 102008"/>
              <a:gd name="adj3" fmla="val 9669"/>
              <a:gd name="adj4" fmla="val 100729"/>
              <a:gd name="adj5" fmla="val 2056"/>
              <a:gd name="adj6" fmla="val 2398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В </a:t>
            </a:r>
            <a:r>
              <a:rPr lang="ru-RU" sz="1400" i="1" dirty="0">
                <a:solidFill>
                  <a:srgbClr val="000066"/>
                </a:solidFill>
              </a:rPr>
              <a:t>Цель деятельности по преодолению затруднения вытекает из причины затруднения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740352" y="1846263"/>
            <a:ext cx="864096" cy="4535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i="1" dirty="0">
                <a:solidFill>
                  <a:srgbClr val="000066"/>
                </a:solidFill>
              </a:rPr>
              <a:t>Цель деятельности по преодолению затруднения обуславливает решение программной задачи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8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5" grpId="0" animBg="1"/>
      <p:bldP spid="781316" grpId="0" animBg="1"/>
      <p:bldP spid="781317" grpId="0" animBg="1"/>
      <p:bldP spid="781318" grpId="0" animBg="1"/>
      <p:bldP spid="13" grpId="0" animBg="1"/>
      <p:bldP spid="31" grpId="0" animBg="1"/>
      <p:bldP spid="32" grpId="0" animBg="1"/>
      <p:bldP spid="33" grpId="0" animBg="1"/>
      <p:bldP spid="16" grpId="0" animBg="1"/>
      <p:bldP spid="4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1"/>
          <p:cNvSpPr txBox="1">
            <a:spLocks noChangeArrowheads="1"/>
          </p:cNvSpPr>
          <p:nvPr/>
        </p:nvSpPr>
        <p:spPr bwMode="auto">
          <a:xfrm>
            <a:off x="1619250" y="549275"/>
            <a:ext cx="7056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ru-RU" altLang="ru-RU" sz="2000" b="1" i="1">
                <a:solidFill>
                  <a:srgbClr val="000000"/>
                </a:solidFill>
              </a:rPr>
              <a:t>  </a:t>
            </a:r>
            <a:endParaRPr kumimoji="0" lang="ru-RU" altLang="ru-RU" sz="1600" b="1" i="1">
              <a:solidFill>
                <a:srgbClr val="3D7BB9"/>
              </a:solidFill>
            </a:endParaRPr>
          </a:p>
        </p:txBody>
      </p:sp>
      <p:sp>
        <p:nvSpPr>
          <p:cNvPr id="77827" name="Text Box 9"/>
          <p:cNvSpPr txBox="1">
            <a:spLocks noChangeArrowheads="1"/>
          </p:cNvSpPr>
          <p:nvPr/>
        </p:nvSpPr>
        <p:spPr bwMode="auto">
          <a:xfrm>
            <a:off x="1714500" y="638175"/>
            <a:ext cx="6907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2800" b="1" i="1">
              <a:solidFill>
                <a:srgbClr val="333399"/>
              </a:solidFill>
            </a:endParaRPr>
          </a:p>
        </p:txBody>
      </p:sp>
      <p:sp>
        <p:nvSpPr>
          <p:cNvPr id="77828" name="Прямоугольник 10"/>
          <p:cNvSpPr>
            <a:spLocks noChangeArrowheads="1"/>
          </p:cNvSpPr>
          <p:nvPr/>
        </p:nvSpPr>
        <p:spPr bwMode="auto">
          <a:xfrm>
            <a:off x="1643063" y="642938"/>
            <a:ext cx="7000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1800" b="1" i="1">
              <a:solidFill>
                <a:srgbClr val="CC3300"/>
              </a:solidFill>
            </a:endParaRPr>
          </a:p>
        </p:txBody>
      </p:sp>
      <p:sp>
        <p:nvSpPr>
          <p:cNvPr id="77829" name="Rectangle 10"/>
          <p:cNvSpPr>
            <a:spLocks noChangeArrowheads="1"/>
          </p:cNvSpPr>
          <p:nvPr/>
        </p:nvSpPr>
        <p:spPr bwMode="auto">
          <a:xfrm>
            <a:off x="1152525" y="549275"/>
            <a:ext cx="669766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3600" b="1">
                <a:solidFill>
                  <a:srgbClr val="006666"/>
                </a:solidFill>
              </a:rPr>
              <a:t>Ключевое звено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3600" b="1">
                <a:solidFill>
                  <a:srgbClr val="006666"/>
                </a:solidFill>
              </a:rPr>
              <a:t>в технологии «Ситуация» 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1000" b="1">
              <a:solidFill>
                <a:srgbClr val="006666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800" b="1">
                <a:solidFill>
                  <a:srgbClr val="CC3300"/>
                </a:solidFill>
              </a:rPr>
              <a:t> </a:t>
            </a:r>
            <a:r>
              <a:rPr kumimoji="0" lang="ru-RU" altLang="ru-RU" sz="3600" b="1">
                <a:solidFill>
                  <a:srgbClr val="CC3300"/>
                </a:solidFill>
              </a:rPr>
              <a:t>Затруднение в ситуации</a:t>
            </a:r>
            <a:endParaRPr kumimoji="0" lang="ru-RU" altLang="ru-RU" b="1">
              <a:solidFill>
                <a:srgbClr val="CC3300"/>
              </a:solidFill>
            </a:endParaRPr>
          </a:p>
        </p:txBody>
      </p:sp>
      <p:grpSp>
        <p:nvGrpSpPr>
          <p:cNvPr id="77830" name="Group 8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77832" name="Rectangle 5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77833" name="Rectangle 7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ru-RU" altLang="ru-RU" sz="1800">
                <a:solidFill>
                  <a:srgbClr val="000000"/>
                </a:solidFill>
              </a:endParaRPr>
            </a:p>
          </p:txBody>
        </p:sp>
      </p:grpSp>
      <p:sp>
        <p:nvSpPr>
          <p:cNvPr id="12" name="Горизонтальный свиток 11"/>
          <p:cNvSpPr/>
          <p:nvPr/>
        </p:nvSpPr>
        <p:spPr>
          <a:xfrm>
            <a:off x="804863" y="3789363"/>
            <a:ext cx="7632700" cy="1728787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400" b="1" i="1" smtClean="0">
                <a:solidFill>
                  <a:srgbClr val="031597"/>
                </a:solidFill>
              </a:rPr>
              <a:t>«В затруднении содержится возможность»</a:t>
            </a:r>
          </a:p>
          <a:p>
            <a:pPr algn="r" eaLnBrk="1" hangingPunct="1">
              <a:defRPr/>
            </a:pPr>
            <a:r>
              <a:rPr lang="ru-RU" altLang="ru-RU" b="1" smtClean="0">
                <a:solidFill>
                  <a:srgbClr val="031597"/>
                </a:solidFill>
              </a:rPr>
              <a:t>А. Эйнштейн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1"/>
          <p:cNvSpPr txBox="1">
            <a:spLocks noChangeArrowheads="1"/>
          </p:cNvSpPr>
          <p:nvPr/>
        </p:nvSpPr>
        <p:spPr bwMode="auto">
          <a:xfrm>
            <a:off x="500063" y="428625"/>
            <a:ext cx="6143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ru-RU" altLang="ru-RU">
                <a:solidFill>
                  <a:srgbClr val="333399"/>
                </a:solidFill>
                <a:latin typeface="Times New Roman" pitchFamily="18" charset="0"/>
              </a:rPr>
              <a:t>  </a:t>
            </a:r>
            <a:endParaRPr kumimoji="0" lang="ru-RU" altLang="ru-RU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78851" name="Text Box 9"/>
          <p:cNvSpPr txBox="1">
            <a:spLocks noChangeArrowheads="1"/>
          </p:cNvSpPr>
          <p:nvPr/>
        </p:nvSpPr>
        <p:spPr bwMode="auto">
          <a:xfrm>
            <a:off x="395288" y="368300"/>
            <a:ext cx="8280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 b="1">
                <a:solidFill>
                  <a:srgbClr val="C00000"/>
                </a:solidFill>
              </a:rPr>
              <a:t>Логика развития этапа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 b="1">
                <a:solidFill>
                  <a:srgbClr val="C00000"/>
                </a:solidFill>
              </a:rPr>
              <a:t>«затруднение в ситуации»: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288" y="1916113"/>
            <a:ext cx="6337300" cy="717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9A"/>
                </a:solidFill>
                <a:cs typeface="Arial" charset="0"/>
              </a:rPr>
              <a:t>Не могу …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827088" y="2686050"/>
            <a:ext cx="6121400" cy="1858963"/>
            <a:chOff x="1692404" y="2707641"/>
            <a:chExt cx="6120050" cy="185884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692404" y="3575947"/>
              <a:ext cx="6120050" cy="99053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dirty="0">
                  <a:solidFill>
                    <a:srgbClr val="00009A"/>
                  </a:solidFill>
                  <a:cs typeface="Arial" charset="0"/>
                </a:rPr>
                <a:t>Потому что не знаю (не умею)… </a:t>
              </a: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2493914" y="2707641"/>
              <a:ext cx="485668" cy="86671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435100" y="4545013"/>
            <a:ext cx="7097713" cy="1811337"/>
            <a:chOff x="2123959" y="4664573"/>
            <a:chExt cx="7096843" cy="181158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123959" y="5485421"/>
              <a:ext cx="7096843" cy="9907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dirty="0">
                  <a:solidFill>
                    <a:srgbClr val="00009A"/>
                  </a:solidFill>
                  <a:cs typeface="Arial" charset="0"/>
                </a:rPr>
                <a:t>Значит, мне надо узнать (научиться)…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4295393" y="4664573"/>
              <a:ext cx="484129" cy="8208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78855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11" descr="http://2.bp.blogspot.com/_gIUFeZXH-Vg/TPd42Rik3mI/AAAAAAAAABU/Sh_yeoVHQG4/s1600/homewo%25D0%25B7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8" t="19662" r="15608" b="21265"/>
          <a:stretch>
            <a:fillRect/>
          </a:stretch>
        </p:blipFill>
        <p:spPr bwMode="auto">
          <a:xfrm>
            <a:off x="7308850" y="5100638"/>
            <a:ext cx="15049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Text Box 9"/>
          <p:cNvSpPr txBox="1">
            <a:spLocks noChangeArrowheads="1"/>
          </p:cNvSpPr>
          <p:nvPr/>
        </p:nvSpPr>
        <p:spPr bwMode="auto">
          <a:xfrm>
            <a:off x="1714500" y="642938"/>
            <a:ext cx="6500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240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395288" y="333375"/>
            <a:ext cx="835342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400" b="1">
                <a:solidFill>
                  <a:srgbClr val="CC3300"/>
                </a:solidFill>
              </a:rPr>
              <a:t>Причины затруднений,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2400" b="1">
                <a:solidFill>
                  <a:srgbClr val="CC3300"/>
                </a:solidFill>
              </a:rPr>
              <a:t>моделируемых в рамках образовательной ситуации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2400" b="1">
              <a:solidFill>
                <a:srgbClr val="CC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000" b="1">
              <a:solidFill>
                <a:srgbClr val="CC3300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kumimoji="0" lang="ru-RU" altLang="ru-RU" sz="2000">
                <a:solidFill>
                  <a:srgbClr val="00009A"/>
                </a:solidFill>
              </a:rPr>
              <a:t>  </a:t>
            </a:r>
            <a:r>
              <a:rPr kumimoji="0" lang="ru-RU" altLang="ru-RU" sz="2400" i="1">
                <a:solidFill>
                  <a:srgbClr val="00009A"/>
                </a:solidFill>
              </a:rPr>
              <a:t>Ребёнок не знаком с новым понятием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ru-RU" altLang="ru-RU" sz="2400" i="1">
                <a:solidFill>
                  <a:srgbClr val="00009A"/>
                </a:solidFill>
              </a:rPr>
              <a:t>(не знает как называется…)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ru-RU" altLang="ru-RU" sz="2400" i="1">
                <a:solidFill>
                  <a:srgbClr val="00009A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kumimoji="0" lang="ru-RU" altLang="ru-RU" sz="2400" i="1">
                <a:solidFill>
                  <a:srgbClr val="00009A"/>
                </a:solidFill>
              </a:rPr>
              <a:t>  Ребёнок не знаком с новым способом действия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kumimoji="0" lang="ru-RU" altLang="ru-RU" sz="2400" i="1">
                <a:solidFill>
                  <a:srgbClr val="00009A"/>
                </a:solidFill>
              </a:rPr>
              <a:t>(не знает как делать…) </a:t>
            </a:r>
          </a:p>
        </p:txBody>
      </p:sp>
      <p:grpSp>
        <p:nvGrpSpPr>
          <p:cNvPr id="79877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1"/>
          <p:cNvSpPr txBox="1">
            <a:spLocks noChangeArrowheads="1"/>
          </p:cNvSpPr>
          <p:nvPr/>
        </p:nvSpPr>
        <p:spPr bwMode="auto">
          <a:xfrm>
            <a:off x="500063" y="428625"/>
            <a:ext cx="6143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ru-RU" altLang="ru-RU">
                <a:solidFill>
                  <a:srgbClr val="333399"/>
                </a:solidFill>
                <a:latin typeface="Times New Roman" pitchFamily="18" charset="0"/>
              </a:rPr>
              <a:t>  </a:t>
            </a:r>
            <a:endParaRPr kumimoji="0" lang="ru-RU" altLang="ru-RU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80899" name="Text Box 9"/>
          <p:cNvSpPr txBox="1">
            <a:spLocks noChangeArrowheads="1"/>
          </p:cNvSpPr>
          <p:nvPr/>
        </p:nvSpPr>
        <p:spPr bwMode="auto">
          <a:xfrm>
            <a:off x="395288" y="368300"/>
            <a:ext cx="8280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2800" b="1">
                <a:solidFill>
                  <a:srgbClr val="C00000"/>
                </a:solidFill>
              </a:rPr>
              <a:t>Логика вопросов к детям на этапе «Затруднение в ситуации»: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288" y="1322388"/>
            <a:ext cx="6337300" cy="717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9A"/>
                </a:solidFill>
                <a:cs typeface="Arial" charset="0"/>
              </a:rPr>
              <a:t>Смогли …?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827088" y="2039938"/>
            <a:ext cx="6121400" cy="1858962"/>
            <a:chOff x="1692404" y="2707641"/>
            <a:chExt cx="6120050" cy="185884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692404" y="3575946"/>
              <a:ext cx="6120050" cy="9905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dirty="0">
                  <a:solidFill>
                    <a:srgbClr val="00009A"/>
                  </a:solidFill>
                  <a:cs typeface="Arial" charset="0"/>
                </a:rPr>
                <a:t>Почему не смогли …?</a:t>
              </a: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2493914" y="2707641"/>
              <a:ext cx="485668" cy="86671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435100" y="3898900"/>
            <a:ext cx="7097713" cy="1811338"/>
            <a:chOff x="2123959" y="4664573"/>
            <a:chExt cx="7096843" cy="181158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123959" y="5485421"/>
              <a:ext cx="7096843" cy="9907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b="1" dirty="0">
                  <a:solidFill>
                    <a:srgbClr val="00009A"/>
                  </a:solidFill>
                  <a:cs typeface="Arial" charset="0"/>
                </a:rPr>
                <a:t>Значит, что нам нужно узнать </a:t>
              </a:r>
            </a:p>
            <a:p>
              <a:pPr algn="ctr">
                <a:defRPr/>
              </a:pPr>
              <a:r>
                <a:rPr lang="ru-RU" sz="2800" b="1" dirty="0">
                  <a:solidFill>
                    <a:srgbClr val="00009A"/>
                  </a:solidFill>
                  <a:cs typeface="Arial" charset="0"/>
                </a:rPr>
                <a:t>(чему научиться)?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4295393" y="4664573"/>
              <a:ext cx="484129" cy="8208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80903" name="Group 3"/>
          <p:cNvGrpSpPr>
            <a:grpSpLocks/>
          </p:cNvGrpSpPr>
          <p:nvPr/>
        </p:nvGrpSpPr>
        <p:grpSpPr bwMode="auto">
          <a:xfrm>
            <a:off x="9525" y="1588"/>
            <a:ext cx="9075738" cy="6861175"/>
            <a:chOff x="6" y="1"/>
            <a:chExt cx="5717" cy="432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" y="1"/>
              <a:ext cx="5717" cy="4322"/>
            </a:xfrm>
            <a:prstGeom prst="rect">
              <a:avLst/>
            </a:prstGeom>
            <a:noFill/>
            <a:ln w="19050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177" y="182"/>
              <a:ext cx="5375" cy="3960"/>
            </a:xfrm>
            <a:prstGeom prst="rect">
              <a:avLst/>
            </a:prstGeom>
            <a:noFill/>
            <a:ln w="57150">
              <a:solidFill>
                <a:srgbClr val="558EC7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800" kern="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9_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 логической основе занятия</Template>
  <TotalTime>0</TotalTime>
  <Words>1858</Words>
  <Application>Microsoft Office PowerPoint</Application>
  <PresentationFormat>Экран (4:3)</PresentationFormat>
  <Paragraphs>255</Paragraphs>
  <Slides>23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Times New Roman</vt:lpstr>
      <vt:lpstr>Оформление по умолчанию</vt:lpstr>
      <vt:lpstr>3_Оформление по умолчанию</vt:lpstr>
      <vt:lpstr>6_Оформление по умолчанию</vt:lpstr>
      <vt:lpstr>19_Оформление по умолчанию</vt:lpstr>
      <vt:lpstr>1_Оформление по умолчанию</vt:lpstr>
      <vt:lpstr>2_Оформление по умолчанию</vt:lpstr>
      <vt:lpstr>4_Оформление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логической основы занятия ОНЗ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логической основы занятия ОНЗ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пчелки</dc:creator>
  <cp:lastModifiedBy>пчелки</cp:lastModifiedBy>
  <cp:revision>1</cp:revision>
  <dcterms:created xsi:type="dcterms:W3CDTF">2020-04-01T14:42:18Z</dcterms:created>
  <dcterms:modified xsi:type="dcterms:W3CDTF">2020-04-01T14:42:36Z</dcterms:modified>
</cp:coreProperties>
</file>